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51"/>
  </p:notesMasterIdLst>
  <p:handoutMasterIdLst>
    <p:handoutMasterId r:id="rId52"/>
  </p:handoutMasterIdLst>
  <p:sldIdLst>
    <p:sldId id="256" r:id="rId4"/>
    <p:sldId id="325" r:id="rId5"/>
    <p:sldId id="350" r:id="rId6"/>
    <p:sldId id="351" r:id="rId7"/>
    <p:sldId id="328" r:id="rId8"/>
    <p:sldId id="329" r:id="rId9"/>
    <p:sldId id="280" r:id="rId10"/>
    <p:sldId id="279" r:id="rId11"/>
    <p:sldId id="259" r:id="rId12"/>
    <p:sldId id="305" r:id="rId13"/>
    <p:sldId id="349" r:id="rId14"/>
    <p:sldId id="273" r:id="rId15"/>
    <p:sldId id="347" r:id="rId16"/>
    <p:sldId id="348" r:id="rId17"/>
    <p:sldId id="352" r:id="rId18"/>
    <p:sldId id="296" r:id="rId19"/>
    <p:sldId id="326" r:id="rId20"/>
    <p:sldId id="333" r:id="rId21"/>
    <p:sldId id="334" r:id="rId22"/>
    <p:sldId id="318" r:id="rId23"/>
    <p:sldId id="336" r:id="rId24"/>
    <p:sldId id="340" r:id="rId25"/>
    <p:sldId id="341" r:id="rId26"/>
    <p:sldId id="342" r:id="rId27"/>
    <p:sldId id="343" r:id="rId28"/>
    <p:sldId id="344" r:id="rId29"/>
    <p:sldId id="345" r:id="rId30"/>
    <p:sldId id="346" r:id="rId31"/>
    <p:sldId id="337" r:id="rId32"/>
    <p:sldId id="308" r:id="rId33"/>
    <p:sldId id="311" r:id="rId34"/>
    <p:sldId id="315" r:id="rId35"/>
    <p:sldId id="272" r:id="rId36"/>
    <p:sldId id="271" r:id="rId37"/>
    <p:sldId id="264" r:id="rId38"/>
    <p:sldId id="331" r:id="rId39"/>
    <p:sldId id="338" r:id="rId40"/>
    <p:sldId id="262" r:id="rId41"/>
    <p:sldId id="263" r:id="rId42"/>
    <p:sldId id="270" r:id="rId43"/>
    <p:sldId id="339" r:id="rId44"/>
    <p:sldId id="332" r:id="rId45"/>
    <p:sldId id="324" r:id="rId46"/>
    <p:sldId id="323" r:id="rId47"/>
    <p:sldId id="300" r:id="rId48"/>
    <p:sldId id="301" r:id="rId49"/>
    <p:sldId id="295" r:id="rId50"/>
  </p:sldIdLst>
  <p:sldSz cx="9144000" cy="6858000" type="screen4x3"/>
  <p:notesSz cx="6669088"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94660"/>
  </p:normalViewPr>
  <p:slideViewPr>
    <p:cSldViewPr>
      <p:cViewPr varScale="1">
        <p:scale>
          <a:sx n="109" d="100"/>
          <a:sy n="109" d="100"/>
        </p:scale>
        <p:origin x="1086" y="10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B057C1-AC36-425A-A4AF-C1BCFF7C2104}"/>
              </a:ext>
            </a:extLst>
          </p:cNvPr>
          <p:cNvSpPr>
            <a:spLocks noGrp="1"/>
          </p:cNvSpPr>
          <p:nvPr>
            <p:ph type="hdr" sz="quarter"/>
          </p:nvPr>
        </p:nvSpPr>
        <p:spPr>
          <a:xfrm>
            <a:off x="1" y="1"/>
            <a:ext cx="2890665" cy="496412"/>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IE"/>
          </a:p>
        </p:txBody>
      </p:sp>
      <p:sp>
        <p:nvSpPr>
          <p:cNvPr id="3" name="Date Placeholder 2">
            <a:extLst>
              <a:ext uri="{FF2B5EF4-FFF2-40B4-BE49-F238E27FC236}">
                <a16:creationId xmlns:a16="http://schemas.microsoft.com/office/drawing/2014/main" id="{E7ECB6D0-45B7-4B46-82BC-F55909A92962}"/>
              </a:ext>
            </a:extLst>
          </p:cNvPr>
          <p:cNvSpPr>
            <a:spLocks noGrp="1"/>
          </p:cNvSpPr>
          <p:nvPr>
            <p:ph type="dt" sz="quarter" idx="1"/>
          </p:nvPr>
        </p:nvSpPr>
        <p:spPr>
          <a:xfrm>
            <a:off x="3776866" y="1"/>
            <a:ext cx="2890665" cy="496412"/>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F0B23CC-29E0-433C-8F6F-666139B18177}" type="datetimeFigureOut">
              <a:rPr lang="en-IE"/>
              <a:pPr>
                <a:defRPr/>
              </a:pPr>
              <a:t>26/06/2023</a:t>
            </a:fld>
            <a:endParaRPr lang="en-IE"/>
          </a:p>
        </p:txBody>
      </p:sp>
      <p:sp>
        <p:nvSpPr>
          <p:cNvPr id="4" name="Footer Placeholder 3">
            <a:extLst>
              <a:ext uri="{FF2B5EF4-FFF2-40B4-BE49-F238E27FC236}">
                <a16:creationId xmlns:a16="http://schemas.microsoft.com/office/drawing/2014/main" id="{1248DFE1-2CF7-4AB8-82F3-641F5652289E}"/>
              </a:ext>
            </a:extLst>
          </p:cNvPr>
          <p:cNvSpPr>
            <a:spLocks noGrp="1"/>
          </p:cNvSpPr>
          <p:nvPr>
            <p:ph type="ftr" sz="quarter" idx="2"/>
          </p:nvPr>
        </p:nvSpPr>
        <p:spPr>
          <a:xfrm>
            <a:off x="1" y="9428632"/>
            <a:ext cx="2890665" cy="496411"/>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IE"/>
          </a:p>
        </p:txBody>
      </p:sp>
      <p:sp>
        <p:nvSpPr>
          <p:cNvPr id="5" name="Slide Number Placeholder 4">
            <a:extLst>
              <a:ext uri="{FF2B5EF4-FFF2-40B4-BE49-F238E27FC236}">
                <a16:creationId xmlns:a16="http://schemas.microsoft.com/office/drawing/2014/main" id="{85211EB6-2ABE-45C2-8018-572283CF5CA7}"/>
              </a:ext>
            </a:extLst>
          </p:cNvPr>
          <p:cNvSpPr>
            <a:spLocks noGrp="1"/>
          </p:cNvSpPr>
          <p:nvPr>
            <p:ph type="sldNum" sz="quarter" idx="3"/>
          </p:nvPr>
        </p:nvSpPr>
        <p:spPr>
          <a:xfrm>
            <a:off x="3776866" y="9428632"/>
            <a:ext cx="2890665" cy="496411"/>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EE0C9CE-4C29-44E4-8D80-B7DB21B619E1}" type="slidenum">
              <a:rPr lang="en-IE" altLang="en-US"/>
              <a:pPr/>
              <a:t>‹#›</a:t>
            </a:fld>
            <a:endParaRPr lang="en-IE"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67E978-02EC-4397-8D8A-E86D70987EDE}"/>
              </a:ext>
            </a:extLst>
          </p:cNvPr>
          <p:cNvSpPr>
            <a:spLocks noGrp="1"/>
          </p:cNvSpPr>
          <p:nvPr>
            <p:ph type="hdr" sz="quarter"/>
          </p:nvPr>
        </p:nvSpPr>
        <p:spPr>
          <a:xfrm>
            <a:off x="1" y="0"/>
            <a:ext cx="2890665" cy="498008"/>
          </a:xfrm>
          <a:prstGeom prst="rect">
            <a:avLst/>
          </a:prstGeom>
        </p:spPr>
        <p:txBody>
          <a:bodyPr vert="horz" lIns="91440" tIns="45720" rIns="91440" bIns="45720" rtlCol="0"/>
          <a:lstStyle>
            <a:lvl1pPr algn="l">
              <a:defRPr sz="1200"/>
            </a:lvl1pPr>
          </a:lstStyle>
          <a:p>
            <a:pPr>
              <a:defRPr/>
            </a:pPr>
            <a:endParaRPr lang="en-IE"/>
          </a:p>
        </p:txBody>
      </p:sp>
      <p:sp>
        <p:nvSpPr>
          <p:cNvPr id="3" name="Date Placeholder 2">
            <a:extLst>
              <a:ext uri="{FF2B5EF4-FFF2-40B4-BE49-F238E27FC236}">
                <a16:creationId xmlns:a16="http://schemas.microsoft.com/office/drawing/2014/main" id="{3F388517-BC71-41B2-8E2E-19A682140A4A}"/>
              </a:ext>
            </a:extLst>
          </p:cNvPr>
          <p:cNvSpPr>
            <a:spLocks noGrp="1"/>
          </p:cNvSpPr>
          <p:nvPr>
            <p:ph type="dt" idx="1"/>
          </p:nvPr>
        </p:nvSpPr>
        <p:spPr>
          <a:xfrm>
            <a:off x="3776866" y="0"/>
            <a:ext cx="2890665" cy="498008"/>
          </a:xfrm>
          <a:prstGeom prst="rect">
            <a:avLst/>
          </a:prstGeom>
        </p:spPr>
        <p:txBody>
          <a:bodyPr vert="horz" lIns="91440" tIns="45720" rIns="91440" bIns="45720" rtlCol="0"/>
          <a:lstStyle>
            <a:lvl1pPr algn="r">
              <a:defRPr sz="1200"/>
            </a:lvl1pPr>
          </a:lstStyle>
          <a:p>
            <a:pPr>
              <a:defRPr/>
            </a:pPr>
            <a:fld id="{DB125031-E223-45FD-89F3-306DF1D33C67}" type="datetimeFigureOut">
              <a:rPr lang="en-IE"/>
              <a:pPr>
                <a:defRPr/>
              </a:pPr>
              <a:t>26/06/2023</a:t>
            </a:fld>
            <a:endParaRPr lang="en-IE"/>
          </a:p>
        </p:txBody>
      </p:sp>
      <p:sp>
        <p:nvSpPr>
          <p:cNvPr id="4" name="Slide Image Placeholder 3">
            <a:extLst>
              <a:ext uri="{FF2B5EF4-FFF2-40B4-BE49-F238E27FC236}">
                <a16:creationId xmlns:a16="http://schemas.microsoft.com/office/drawing/2014/main" id="{5DB4F37A-A330-4A03-8602-939307817EF6}"/>
              </a:ext>
            </a:extLst>
          </p:cNvPr>
          <p:cNvSpPr>
            <a:spLocks noGrp="1" noRot="1" noChangeAspect="1"/>
          </p:cNvSpPr>
          <p:nvPr>
            <p:ph type="sldImg" idx="2"/>
          </p:nvPr>
        </p:nvSpPr>
        <p:spPr>
          <a:xfrm>
            <a:off x="1101725" y="1239838"/>
            <a:ext cx="4465638" cy="3351212"/>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a:extLst>
              <a:ext uri="{FF2B5EF4-FFF2-40B4-BE49-F238E27FC236}">
                <a16:creationId xmlns:a16="http://schemas.microsoft.com/office/drawing/2014/main" id="{549F72CF-E4BF-4754-8047-DA8EFAE65C99}"/>
              </a:ext>
            </a:extLst>
          </p:cNvPr>
          <p:cNvSpPr>
            <a:spLocks noGrp="1"/>
          </p:cNvSpPr>
          <p:nvPr>
            <p:ph type="body" sz="quarter" idx="3"/>
          </p:nvPr>
        </p:nvSpPr>
        <p:spPr>
          <a:xfrm>
            <a:off x="666599" y="4777365"/>
            <a:ext cx="5335893" cy="3909042"/>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a16="http://schemas.microsoft.com/office/drawing/2014/main" id="{C9011F7C-34DB-4473-9104-C73937964BD4}"/>
              </a:ext>
            </a:extLst>
          </p:cNvPr>
          <p:cNvSpPr>
            <a:spLocks noGrp="1"/>
          </p:cNvSpPr>
          <p:nvPr>
            <p:ph type="ftr" sz="quarter" idx="4"/>
          </p:nvPr>
        </p:nvSpPr>
        <p:spPr>
          <a:xfrm>
            <a:off x="1" y="9428630"/>
            <a:ext cx="2890665" cy="498008"/>
          </a:xfrm>
          <a:prstGeom prst="rect">
            <a:avLst/>
          </a:prstGeom>
        </p:spPr>
        <p:txBody>
          <a:bodyPr vert="horz" lIns="91440" tIns="45720" rIns="91440" bIns="45720" rtlCol="0" anchor="b"/>
          <a:lstStyle>
            <a:lvl1pPr algn="l">
              <a:defRPr sz="1200"/>
            </a:lvl1pPr>
          </a:lstStyle>
          <a:p>
            <a:pPr>
              <a:defRPr/>
            </a:pPr>
            <a:endParaRPr lang="en-IE"/>
          </a:p>
        </p:txBody>
      </p:sp>
      <p:sp>
        <p:nvSpPr>
          <p:cNvPr id="7" name="Slide Number Placeholder 6">
            <a:extLst>
              <a:ext uri="{FF2B5EF4-FFF2-40B4-BE49-F238E27FC236}">
                <a16:creationId xmlns:a16="http://schemas.microsoft.com/office/drawing/2014/main" id="{F63B1FBA-A3F8-40D3-A0F1-9383708C3999}"/>
              </a:ext>
            </a:extLst>
          </p:cNvPr>
          <p:cNvSpPr>
            <a:spLocks noGrp="1"/>
          </p:cNvSpPr>
          <p:nvPr>
            <p:ph type="sldNum" sz="quarter" idx="5"/>
          </p:nvPr>
        </p:nvSpPr>
        <p:spPr>
          <a:xfrm>
            <a:off x="3776866" y="9428630"/>
            <a:ext cx="2890665" cy="49800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D7A1AF7-D679-4ABF-AF2B-0057AA1A8784}" type="slidenum">
              <a:rPr lang="en-IE" altLang="en-US"/>
              <a:pPr/>
              <a:t>‹#›</a:t>
            </a:fld>
            <a:endParaRPr lang="en-I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7A1AF7-D679-4ABF-AF2B-0057AA1A8784}" type="slidenum">
              <a:rPr lang="en-IE" altLang="en-US" smtClean="0"/>
              <a:pPr/>
              <a:t>2</a:t>
            </a:fld>
            <a:endParaRPr lang="en-IE" altLang="en-US"/>
          </a:p>
        </p:txBody>
      </p:sp>
    </p:spTree>
    <p:extLst>
      <p:ext uri="{BB962C8B-B14F-4D97-AF65-F5344CB8AC3E}">
        <p14:creationId xmlns:p14="http://schemas.microsoft.com/office/powerpoint/2010/main" val="133013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2A6ED29-882D-4C5C-8F71-24D9FB88CE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AA7795-3CD3-4FA9-AFCF-03869F76A697}" type="slidenum">
              <a:rPr lang="en-IE" altLang="en-US"/>
              <a:pPr/>
              <a:t>10</a:t>
            </a:fld>
            <a:endParaRPr lang="en-IE" altLang="en-US"/>
          </a:p>
        </p:txBody>
      </p:sp>
      <p:sp>
        <p:nvSpPr>
          <p:cNvPr id="18435" name="Rectangle 2">
            <a:extLst>
              <a:ext uri="{FF2B5EF4-FFF2-40B4-BE49-F238E27FC236}">
                <a16:creationId xmlns:a16="http://schemas.microsoft.com/office/drawing/2014/main" id="{5C1F9444-77FD-4411-BCEF-A04BE1D05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a:extLst>
              <a:ext uri="{FF2B5EF4-FFF2-40B4-BE49-F238E27FC236}">
                <a16:creationId xmlns:a16="http://schemas.microsoft.com/office/drawing/2014/main" id="{C4D431E3-49A8-4607-859E-65BDA60C04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Google Shape;448;p28:notes">
            <a:extLst>
              <a:ext uri="{FF2B5EF4-FFF2-40B4-BE49-F238E27FC236}">
                <a16:creationId xmlns:a16="http://schemas.microsoft.com/office/drawing/2014/main" id="{C7316B06-895E-4F3C-B706-C26A7A59A906}"/>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56323" name="Google Shape;449;p28:notes">
            <a:extLst>
              <a:ext uri="{FF2B5EF4-FFF2-40B4-BE49-F238E27FC236}">
                <a16:creationId xmlns:a16="http://schemas.microsoft.com/office/drawing/2014/main" id="{7ACA6A80-52F6-4959-AC14-4920DE5464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ts val="1200"/>
              <a:buFont typeface="Calibri" panose="020F0502020204030204" pitchFamily="34" charset="0"/>
              <a:buNone/>
            </a:pPr>
            <a:endParaRPr lang="en-US" altLang="en-US">
              <a:solidFill>
                <a:srgbClr val="000000"/>
              </a:solidFill>
              <a:cs typeface="Calibri" panose="020F0502020204030204" pitchFamily="34" charset="0"/>
              <a:sym typeface="Calibri" panose="020F0502020204030204" pitchFamily="34" charset="0"/>
            </a:endParaRPr>
          </a:p>
        </p:txBody>
      </p:sp>
      <p:sp>
        <p:nvSpPr>
          <p:cNvPr id="56324" name="Google Shape;450;p28:notes">
            <a:extLst>
              <a:ext uri="{FF2B5EF4-FFF2-40B4-BE49-F238E27FC236}">
                <a16:creationId xmlns:a16="http://schemas.microsoft.com/office/drawing/2014/main" id="{28A4283D-F75A-439C-BC0F-3FD913A28994}"/>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000000"/>
                </a:solidFill>
                <a:latin typeface="Calibri" panose="020F0502020204030204" pitchFamily="34" charset="0"/>
                <a:sym typeface="Calibri" panose="020F0502020204030204" pitchFamily="34" charset="0"/>
              </a:rPr>
              <a:t>12/11/2015</a:t>
            </a:r>
            <a:endParaRPr lang="en-US" altLang="en-US"/>
          </a:p>
        </p:txBody>
      </p:sp>
      <p:sp>
        <p:nvSpPr>
          <p:cNvPr id="56325" name="Google Shape;451;p28:notes">
            <a:extLst>
              <a:ext uri="{FF2B5EF4-FFF2-40B4-BE49-F238E27FC236}">
                <a16:creationId xmlns:a16="http://schemas.microsoft.com/office/drawing/2014/main" id="{F82F418D-8675-465A-A89F-F25909B33C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1724D9-A0E8-4122-BF5A-68D4105D3574}" type="slidenum">
              <a:rPr lang="en-US" altLang="en-US">
                <a:solidFill>
                  <a:srgbClr val="000000"/>
                </a:solidFill>
                <a:latin typeface="Calibri" panose="020F0502020204030204" pitchFamily="34" charset="0"/>
                <a:sym typeface="Calibri" panose="020F0502020204030204" pitchFamily="34" charset="0"/>
              </a:rPr>
              <a:pPr/>
              <a:t>20</a:t>
            </a:fld>
            <a:endParaRPr lang="en-US" altLang="en-US">
              <a:solidFill>
                <a:srgbClr val="000000"/>
              </a:solidFill>
              <a:latin typeface="Calibri" panose="020F0502020204030204" pitchFamily="34" charset="0"/>
              <a:sym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A57F35C8-088A-4ACB-B8AD-46E64C2B20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5EF676-D55B-4A08-87B7-43ABA8A2CB98}" type="slidenum">
              <a:rPr lang="en-IE" altLang="en-US"/>
              <a:pPr/>
              <a:t>30</a:t>
            </a:fld>
            <a:endParaRPr lang="en-IE" altLang="en-US"/>
          </a:p>
        </p:txBody>
      </p:sp>
      <p:sp>
        <p:nvSpPr>
          <p:cNvPr id="24579" name="Rectangle 2">
            <a:extLst>
              <a:ext uri="{FF2B5EF4-FFF2-40B4-BE49-F238E27FC236}">
                <a16:creationId xmlns:a16="http://schemas.microsoft.com/office/drawing/2014/main" id="{3FD364CA-9FB1-4BB0-B07D-AB887BBDAC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C503A450-DC1B-497D-B6BF-085294E90D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4444C824-FE04-407B-A1DF-0A8A30C837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6ADAB8-4AAB-4B2B-A756-4B4C71C72260}" type="slidenum">
              <a:rPr lang="en-IE" altLang="en-US"/>
              <a:pPr/>
              <a:t>31</a:t>
            </a:fld>
            <a:endParaRPr lang="en-IE" altLang="en-US"/>
          </a:p>
        </p:txBody>
      </p:sp>
      <p:sp>
        <p:nvSpPr>
          <p:cNvPr id="28675" name="Rectangle 2">
            <a:extLst>
              <a:ext uri="{FF2B5EF4-FFF2-40B4-BE49-F238E27FC236}">
                <a16:creationId xmlns:a16="http://schemas.microsoft.com/office/drawing/2014/main" id="{BDA3C286-B96E-49DE-9F9C-029E6A12F4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561FC895-4C2D-4E37-8E26-BEA14E038C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EE58F76-DADE-4BBF-BAB4-C3F8890922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25B863-657D-4BBA-8F3F-E591D0E3A058}" type="slidenum">
              <a:rPr lang="en-IE" altLang="en-US"/>
              <a:pPr/>
              <a:t>32</a:t>
            </a:fld>
            <a:endParaRPr lang="en-IE" altLang="en-US"/>
          </a:p>
        </p:txBody>
      </p:sp>
      <p:sp>
        <p:nvSpPr>
          <p:cNvPr id="32771" name="Rectangle 2">
            <a:extLst>
              <a:ext uri="{FF2B5EF4-FFF2-40B4-BE49-F238E27FC236}">
                <a16:creationId xmlns:a16="http://schemas.microsoft.com/office/drawing/2014/main" id="{AC581CBB-36D7-45AA-BBF2-33B1E18799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a:extLst>
              <a:ext uri="{FF2B5EF4-FFF2-40B4-BE49-F238E27FC236}">
                <a16:creationId xmlns:a16="http://schemas.microsoft.com/office/drawing/2014/main" id="{5F82C41E-EE8D-415F-B3A2-19F0B9E671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6B47C4E0-FB9B-49F9-8F2F-45DDDEA5109A}"/>
              </a:ext>
            </a:extLst>
          </p:cNvPr>
          <p:cNvSpPr>
            <a:spLocks noGrp="1"/>
          </p:cNvSpPr>
          <p:nvPr>
            <p:ph type="dt" sz="half" idx="10"/>
          </p:nvPr>
        </p:nvSpPr>
        <p:spPr/>
        <p:txBody>
          <a:bodyPr/>
          <a:lstStyle>
            <a:lvl1pPr>
              <a:defRPr/>
            </a:lvl1pPr>
          </a:lstStyle>
          <a:p>
            <a:pPr>
              <a:defRPr/>
            </a:pPr>
            <a:fld id="{0194D020-B8A4-4941-A644-FA7DEE5192FF}" type="datetimeFigureOut">
              <a:rPr lang="en-IE"/>
              <a:pPr>
                <a:defRPr/>
              </a:pPr>
              <a:t>26/06/2023</a:t>
            </a:fld>
            <a:endParaRPr lang="en-IE"/>
          </a:p>
        </p:txBody>
      </p:sp>
      <p:sp>
        <p:nvSpPr>
          <p:cNvPr id="5" name="Footer Placeholder 18">
            <a:extLst>
              <a:ext uri="{FF2B5EF4-FFF2-40B4-BE49-F238E27FC236}">
                <a16:creationId xmlns:a16="http://schemas.microsoft.com/office/drawing/2014/main" id="{403241DA-8B31-4A0D-9623-743CE8C382C6}"/>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26">
            <a:extLst>
              <a:ext uri="{FF2B5EF4-FFF2-40B4-BE49-F238E27FC236}">
                <a16:creationId xmlns:a16="http://schemas.microsoft.com/office/drawing/2014/main" id="{635C8080-BC14-470D-9F4B-AFEAF7C190B1}"/>
              </a:ext>
            </a:extLst>
          </p:cNvPr>
          <p:cNvSpPr>
            <a:spLocks noGrp="1"/>
          </p:cNvSpPr>
          <p:nvPr>
            <p:ph type="sldNum" sz="quarter" idx="12"/>
          </p:nvPr>
        </p:nvSpPr>
        <p:spPr/>
        <p:txBody>
          <a:bodyPr/>
          <a:lstStyle>
            <a:lvl1pPr>
              <a:defRPr>
                <a:solidFill>
                  <a:srgbClr val="D1EAEE"/>
                </a:solidFill>
              </a:defRPr>
            </a:lvl1pPr>
          </a:lstStyle>
          <a:p>
            <a:fld id="{A3419F5A-F110-4117-B8CC-6D945BC5DD0E}" type="slidenum">
              <a:rPr lang="en-IE" altLang="en-US"/>
              <a:pPr/>
              <a:t>‹#›</a:t>
            </a:fld>
            <a:endParaRPr lang="en-IE" altLang="en-US"/>
          </a:p>
        </p:txBody>
      </p:sp>
    </p:spTree>
    <p:extLst>
      <p:ext uri="{BB962C8B-B14F-4D97-AF65-F5344CB8AC3E}">
        <p14:creationId xmlns:p14="http://schemas.microsoft.com/office/powerpoint/2010/main" val="414418009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0A393700-2AAD-4529-84D4-71A4B48445AF}"/>
              </a:ext>
            </a:extLst>
          </p:cNvPr>
          <p:cNvSpPr>
            <a:spLocks noGrp="1"/>
          </p:cNvSpPr>
          <p:nvPr>
            <p:ph type="dt" sz="half" idx="10"/>
          </p:nvPr>
        </p:nvSpPr>
        <p:spPr/>
        <p:txBody>
          <a:bodyPr/>
          <a:lstStyle>
            <a:lvl1pPr>
              <a:defRPr/>
            </a:lvl1pPr>
          </a:lstStyle>
          <a:p>
            <a:pPr>
              <a:defRPr/>
            </a:pPr>
            <a:fld id="{81EF68C2-9115-463B-9426-A2D906495A9B}" type="datetimeFigureOut">
              <a:rPr lang="en-IE"/>
              <a:pPr>
                <a:defRPr/>
              </a:pPr>
              <a:t>26/06/2023</a:t>
            </a:fld>
            <a:endParaRPr lang="en-IE"/>
          </a:p>
        </p:txBody>
      </p:sp>
      <p:sp>
        <p:nvSpPr>
          <p:cNvPr id="5" name="Footer Placeholder 21">
            <a:extLst>
              <a:ext uri="{FF2B5EF4-FFF2-40B4-BE49-F238E27FC236}">
                <a16:creationId xmlns:a16="http://schemas.microsoft.com/office/drawing/2014/main" id="{BDCBAA8F-6003-4C6A-8C4D-4B09AD8FC5B7}"/>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17">
            <a:extLst>
              <a:ext uri="{FF2B5EF4-FFF2-40B4-BE49-F238E27FC236}">
                <a16:creationId xmlns:a16="http://schemas.microsoft.com/office/drawing/2014/main" id="{92268ADA-56D6-4E2D-9762-13F372F28B5D}"/>
              </a:ext>
            </a:extLst>
          </p:cNvPr>
          <p:cNvSpPr>
            <a:spLocks noGrp="1"/>
          </p:cNvSpPr>
          <p:nvPr>
            <p:ph type="sldNum" sz="quarter" idx="12"/>
          </p:nvPr>
        </p:nvSpPr>
        <p:spPr/>
        <p:txBody>
          <a:bodyPr/>
          <a:lstStyle>
            <a:lvl1pPr>
              <a:defRPr/>
            </a:lvl1pPr>
          </a:lstStyle>
          <a:p>
            <a:fld id="{839FB7D1-D62D-4254-97D0-802906E03E37}" type="slidenum">
              <a:rPr lang="en-IE" altLang="en-US"/>
              <a:pPr/>
              <a:t>‹#›</a:t>
            </a:fld>
            <a:endParaRPr lang="en-IE" altLang="en-US"/>
          </a:p>
        </p:txBody>
      </p:sp>
    </p:spTree>
    <p:extLst>
      <p:ext uri="{BB962C8B-B14F-4D97-AF65-F5344CB8AC3E}">
        <p14:creationId xmlns:p14="http://schemas.microsoft.com/office/powerpoint/2010/main" val="3991594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364C5DB5-E8DD-40E5-A4A5-038455966C92}"/>
              </a:ext>
            </a:extLst>
          </p:cNvPr>
          <p:cNvSpPr>
            <a:spLocks noGrp="1"/>
          </p:cNvSpPr>
          <p:nvPr>
            <p:ph type="dt" sz="half" idx="10"/>
          </p:nvPr>
        </p:nvSpPr>
        <p:spPr/>
        <p:txBody>
          <a:bodyPr/>
          <a:lstStyle>
            <a:lvl1pPr>
              <a:defRPr/>
            </a:lvl1pPr>
          </a:lstStyle>
          <a:p>
            <a:pPr>
              <a:defRPr/>
            </a:pPr>
            <a:fld id="{155D0DE3-2D3E-4D2E-9BBF-1304EED1F879}" type="datetimeFigureOut">
              <a:rPr lang="en-IE"/>
              <a:pPr>
                <a:defRPr/>
              </a:pPr>
              <a:t>26/06/2023</a:t>
            </a:fld>
            <a:endParaRPr lang="en-IE"/>
          </a:p>
        </p:txBody>
      </p:sp>
      <p:sp>
        <p:nvSpPr>
          <p:cNvPr id="5" name="Footer Placeholder 21">
            <a:extLst>
              <a:ext uri="{FF2B5EF4-FFF2-40B4-BE49-F238E27FC236}">
                <a16:creationId xmlns:a16="http://schemas.microsoft.com/office/drawing/2014/main" id="{97A8EA5F-E8B0-4FCC-9BD9-5455ECD688B0}"/>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17">
            <a:extLst>
              <a:ext uri="{FF2B5EF4-FFF2-40B4-BE49-F238E27FC236}">
                <a16:creationId xmlns:a16="http://schemas.microsoft.com/office/drawing/2014/main" id="{4FFE9014-90A8-4BE2-8CA7-9AC808C9F1C9}"/>
              </a:ext>
            </a:extLst>
          </p:cNvPr>
          <p:cNvSpPr>
            <a:spLocks noGrp="1"/>
          </p:cNvSpPr>
          <p:nvPr>
            <p:ph type="sldNum" sz="quarter" idx="12"/>
          </p:nvPr>
        </p:nvSpPr>
        <p:spPr/>
        <p:txBody>
          <a:bodyPr/>
          <a:lstStyle>
            <a:lvl1pPr>
              <a:defRPr/>
            </a:lvl1pPr>
          </a:lstStyle>
          <a:p>
            <a:fld id="{2B01C239-358E-4221-A00C-3E7D3D1798B8}" type="slidenum">
              <a:rPr lang="en-IE" altLang="en-US"/>
              <a:pPr/>
              <a:t>‹#›</a:t>
            </a:fld>
            <a:endParaRPr lang="en-IE" altLang="en-US"/>
          </a:p>
        </p:txBody>
      </p:sp>
    </p:spTree>
    <p:extLst>
      <p:ext uri="{BB962C8B-B14F-4D97-AF65-F5344CB8AC3E}">
        <p14:creationId xmlns:p14="http://schemas.microsoft.com/office/powerpoint/2010/main" val="101878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3196FDA5-495E-44DD-9521-EFFD124C12CF}"/>
              </a:ext>
            </a:extLst>
          </p:cNvPr>
          <p:cNvSpPr>
            <a:spLocks noGrp="1"/>
          </p:cNvSpPr>
          <p:nvPr>
            <p:ph type="dt" sz="half" idx="10"/>
          </p:nvPr>
        </p:nvSpPr>
        <p:spPr/>
        <p:txBody>
          <a:bodyPr/>
          <a:lstStyle>
            <a:lvl1pPr>
              <a:defRPr/>
            </a:lvl1pPr>
          </a:lstStyle>
          <a:p>
            <a:pPr>
              <a:defRPr/>
            </a:pPr>
            <a:fld id="{65E8DDB4-E30E-4F17-9B36-4047B40AA2ED}" type="datetimeFigureOut">
              <a:rPr lang="en-IE"/>
              <a:pPr>
                <a:defRPr/>
              </a:pPr>
              <a:t>26/06/2023</a:t>
            </a:fld>
            <a:endParaRPr lang="en-IE"/>
          </a:p>
        </p:txBody>
      </p:sp>
      <p:sp>
        <p:nvSpPr>
          <p:cNvPr id="5" name="Footer Placeholder 21">
            <a:extLst>
              <a:ext uri="{FF2B5EF4-FFF2-40B4-BE49-F238E27FC236}">
                <a16:creationId xmlns:a16="http://schemas.microsoft.com/office/drawing/2014/main" id="{5669DFD3-AF81-48B4-88C4-99A7C5BA6AD5}"/>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17">
            <a:extLst>
              <a:ext uri="{FF2B5EF4-FFF2-40B4-BE49-F238E27FC236}">
                <a16:creationId xmlns:a16="http://schemas.microsoft.com/office/drawing/2014/main" id="{F64545B6-BB5C-4828-8CAA-C3E4AC479454}"/>
              </a:ext>
            </a:extLst>
          </p:cNvPr>
          <p:cNvSpPr>
            <a:spLocks noGrp="1"/>
          </p:cNvSpPr>
          <p:nvPr>
            <p:ph type="sldNum" sz="quarter" idx="12"/>
          </p:nvPr>
        </p:nvSpPr>
        <p:spPr/>
        <p:txBody>
          <a:bodyPr/>
          <a:lstStyle>
            <a:lvl1pPr>
              <a:defRPr/>
            </a:lvl1pPr>
          </a:lstStyle>
          <a:p>
            <a:fld id="{E2C3A363-9117-4FB6-9F88-3DF86C22E0D5}" type="slidenum">
              <a:rPr lang="en-IE" altLang="en-US"/>
              <a:pPr/>
              <a:t>‹#›</a:t>
            </a:fld>
            <a:endParaRPr lang="en-IE" altLang="en-US"/>
          </a:p>
        </p:txBody>
      </p:sp>
    </p:spTree>
    <p:extLst>
      <p:ext uri="{BB962C8B-B14F-4D97-AF65-F5344CB8AC3E}">
        <p14:creationId xmlns:p14="http://schemas.microsoft.com/office/powerpoint/2010/main" val="201860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5BAE6CF1-41CE-4890-BD3C-271555490E72}"/>
              </a:ext>
            </a:extLst>
          </p:cNvPr>
          <p:cNvSpPr>
            <a:spLocks noGrp="1"/>
          </p:cNvSpPr>
          <p:nvPr>
            <p:ph type="dt" sz="half" idx="10"/>
          </p:nvPr>
        </p:nvSpPr>
        <p:spPr/>
        <p:txBody>
          <a:bodyPr/>
          <a:lstStyle>
            <a:lvl1pPr>
              <a:defRPr/>
            </a:lvl1pPr>
          </a:lstStyle>
          <a:p>
            <a:pPr>
              <a:defRPr/>
            </a:pPr>
            <a:fld id="{51056EF1-1BE9-4265-99D9-2EF5282FC46D}" type="datetimeFigureOut">
              <a:rPr lang="en-IE"/>
              <a:pPr>
                <a:defRPr/>
              </a:pPr>
              <a:t>26/06/2023</a:t>
            </a:fld>
            <a:endParaRPr lang="en-IE"/>
          </a:p>
        </p:txBody>
      </p:sp>
      <p:sp>
        <p:nvSpPr>
          <p:cNvPr id="5" name="Footer Placeholder 4">
            <a:extLst>
              <a:ext uri="{FF2B5EF4-FFF2-40B4-BE49-F238E27FC236}">
                <a16:creationId xmlns:a16="http://schemas.microsoft.com/office/drawing/2014/main" id="{41AF5FFA-04F7-4512-8F0C-45884C4AF86B}"/>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5">
            <a:extLst>
              <a:ext uri="{FF2B5EF4-FFF2-40B4-BE49-F238E27FC236}">
                <a16:creationId xmlns:a16="http://schemas.microsoft.com/office/drawing/2014/main" id="{AA9E8AE1-566F-440F-8182-49365854F564}"/>
              </a:ext>
            </a:extLst>
          </p:cNvPr>
          <p:cNvSpPr>
            <a:spLocks noGrp="1"/>
          </p:cNvSpPr>
          <p:nvPr>
            <p:ph type="sldNum" sz="quarter" idx="12"/>
          </p:nvPr>
        </p:nvSpPr>
        <p:spPr/>
        <p:txBody>
          <a:bodyPr/>
          <a:lstStyle>
            <a:lvl1pPr>
              <a:defRPr>
                <a:solidFill>
                  <a:srgbClr val="D1EAEE"/>
                </a:solidFill>
              </a:defRPr>
            </a:lvl1pPr>
          </a:lstStyle>
          <a:p>
            <a:fld id="{E00C9F9B-AD95-4E71-BB10-9F700CDB53AC}" type="slidenum">
              <a:rPr lang="en-IE" altLang="en-US"/>
              <a:pPr/>
              <a:t>‹#›</a:t>
            </a:fld>
            <a:endParaRPr lang="en-IE" altLang="en-US"/>
          </a:p>
        </p:txBody>
      </p:sp>
    </p:spTree>
    <p:extLst>
      <p:ext uri="{BB962C8B-B14F-4D97-AF65-F5344CB8AC3E}">
        <p14:creationId xmlns:p14="http://schemas.microsoft.com/office/powerpoint/2010/main" val="33421248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7AD8E6B7-5ED2-4EFD-B525-712EF63FD358}"/>
              </a:ext>
            </a:extLst>
          </p:cNvPr>
          <p:cNvSpPr>
            <a:spLocks noGrp="1"/>
          </p:cNvSpPr>
          <p:nvPr>
            <p:ph type="dt" sz="half" idx="10"/>
          </p:nvPr>
        </p:nvSpPr>
        <p:spPr/>
        <p:txBody>
          <a:bodyPr/>
          <a:lstStyle>
            <a:lvl1pPr>
              <a:defRPr/>
            </a:lvl1pPr>
          </a:lstStyle>
          <a:p>
            <a:pPr>
              <a:defRPr/>
            </a:pPr>
            <a:fld id="{77B2AE03-4285-4D52-93FE-43E8E6DDBC3C}" type="datetimeFigureOut">
              <a:rPr lang="en-IE"/>
              <a:pPr>
                <a:defRPr/>
              </a:pPr>
              <a:t>26/06/2023</a:t>
            </a:fld>
            <a:endParaRPr lang="en-IE"/>
          </a:p>
        </p:txBody>
      </p:sp>
      <p:sp>
        <p:nvSpPr>
          <p:cNvPr id="6" name="Footer Placeholder 21">
            <a:extLst>
              <a:ext uri="{FF2B5EF4-FFF2-40B4-BE49-F238E27FC236}">
                <a16:creationId xmlns:a16="http://schemas.microsoft.com/office/drawing/2014/main" id="{D94271AE-6EB6-47ED-8C00-E4BE30D0417C}"/>
              </a:ext>
            </a:extLst>
          </p:cNvPr>
          <p:cNvSpPr>
            <a:spLocks noGrp="1"/>
          </p:cNvSpPr>
          <p:nvPr>
            <p:ph type="ftr" sz="quarter" idx="11"/>
          </p:nvPr>
        </p:nvSpPr>
        <p:spPr/>
        <p:txBody>
          <a:bodyPr/>
          <a:lstStyle>
            <a:lvl1pPr>
              <a:defRPr/>
            </a:lvl1pPr>
          </a:lstStyle>
          <a:p>
            <a:pPr>
              <a:defRPr/>
            </a:pPr>
            <a:endParaRPr lang="en-IE"/>
          </a:p>
        </p:txBody>
      </p:sp>
      <p:sp>
        <p:nvSpPr>
          <p:cNvPr id="7" name="Slide Number Placeholder 17">
            <a:extLst>
              <a:ext uri="{FF2B5EF4-FFF2-40B4-BE49-F238E27FC236}">
                <a16:creationId xmlns:a16="http://schemas.microsoft.com/office/drawing/2014/main" id="{6B608CD4-B418-4F92-83CC-9F0E2E2B7785}"/>
              </a:ext>
            </a:extLst>
          </p:cNvPr>
          <p:cNvSpPr>
            <a:spLocks noGrp="1"/>
          </p:cNvSpPr>
          <p:nvPr>
            <p:ph type="sldNum" sz="quarter" idx="12"/>
          </p:nvPr>
        </p:nvSpPr>
        <p:spPr/>
        <p:txBody>
          <a:bodyPr/>
          <a:lstStyle>
            <a:lvl1pPr>
              <a:defRPr/>
            </a:lvl1pPr>
          </a:lstStyle>
          <a:p>
            <a:fld id="{21362F95-FDA1-4BBA-BCA8-F33A48EC18AD}" type="slidenum">
              <a:rPr lang="en-IE" altLang="en-US"/>
              <a:pPr/>
              <a:t>‹#›</a:t>
            </a:fld>
            <a:endParaRPr lang="en-IE" altLang="en-US"/>
          </a:p>
        </p:txBody>
      </p:sp>
    </p:spTree>
    <p:extLst>
      <p:ext uri="{BB962C8B-B14F-4D97-AF65-F5344CB8AC3E}">
        <p14:creationId xmlns:p14="http://schemas.microsoft.com/office/powerpoint/2010/main" val="2169517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85D17648-1FF5-4857-A277-FD82AD890FB0}"/>
              </a:ext>
            </a:extLst>
          </p:cNvPr>
          <p:cNvSpPr>
            <a:spLocks noGrp="1"/>
          </p:cNvSpPr>
          <p:nvPr>
            <p:ph type="dt" sz="half" idx="10"/>
          </p:nvPr>
        </p:nvSpPr>
        <p:spPr/>
        <p:txBody>
          <a:bodyPr/>
          <a:lstStyle>
            <a:lvl1pPr>
              <a:defRPr/>
            </a:lvl1pPr>
          </a:lstStyle>
          <a:p>
            <a:pPr>
              <a:defRPr/>
            </a:pPr>
            <a:fld id="{2EE6DEC1-AA93-443E-B0B8-ECAE9610EE41}" type="datetimeFigureOut">
              <a:rPr lang="en-IE"/>
              <a:pPr>
                <a:defRPr/>
              </a:pPr>
              <a:t>26/06/2023</a:t>
            </a:fld>
            <a:endParaRPr lang="en-IE"/>
          </a:p>
        </p:txBody>
      </p:sp>
      <p:sp>
        <p:nvSpPr>
          <p:cNvPr id="8" name="Footer Placeholder 21">
            <a:extLst>
              <a:ext uri="{FF2B5EF4-FFF2-40B4-BE49-F238E27FC236}">
                <a16:creationId xmlns:a16="http://schemas.microsoft.com/office/drawing/2014/main" id="{52DD2D06-8054-4F4D-945E-F2A4081765C4}"/>
              </a:ext>
            </a:extLst>
          </p:cNvPr>
          <p:cNvSpPr>
            <a:spLocks noGrp="1"/>
          </p:cNvSpPr>
          <p:nvPr>
            <p:ph type="ftr" sz="quarter" idx="11"/>
          </p:nvPr>
        </p:nvSpPr>
        <p:spPr/>
        <p:txBody>
          <a:bodyPr/>
          <a:lstStyle>
            <a:lvl1pPr>
              <a:defRPr/>
            </a:lvl1pPr>
          </a:lstStyle>
          <a:p>
            <a:pPr>
              <a:defRPr/>
            </a:pPr>
            <a:endParaRPr lang="en-IE"/>
          </a:p>
        </p:txBody>
      </p:sp>
      <p:sp>
        <p:nvSpPr>
          <p:cNvPr id="9" name="Slide Number Placeholder 17">
            <a:extLst>
              <a:ext uri="{FF2B5EF4-FFF2-40B4-BE49-F238E27FC236}">
                <a16:creationId xmlns:a16="http://schemas.microsoft.com/office/drawing/2014/main" id="{75B4FF60-0A7E-4130-950D-95C6909346BB}"/>
              </a:ext>
            </a:extLst>
          </p:cNvPr>
          <p:cNvSpPr>
            <a:spLocks noGrp="1"/>
          </p:cNvSpPr>
          <p:nvPr>
            <p:ph type="sldNum" sz="quarter" idx="12"/>
          </p:nvPr>
        </p:nvSpPr>
        <p:spPr/>
        <p:txBody>
          <a:bodyPr/>
          <a:lstStyle>
            <a:lvl1pPr>
              <a:defRPr/>
            </a:lvl1pPr>
          </a:lstStyle>
          <a:p>
            <a:fld id="{F267784D-7BDB-46FE-B739-47F788EC0FBC}" type="slidenum">
              <a:rPr lang="en-IE" altLang="en-US"/>
              <a:pPr/>
              <a:t>‹#›</a:t>
            </a:fld>
            <a:endParaRPr lang="en-IE" altLang="en-US"/>
          </a:p>
        </p:txBody>
      </p:sp>
    </p:spTree>
    <p:extLst>
      <p:ext uri="{BB962C8B-B14F-4D97-AF65-F5344CB8AC3E}">
        <p14:creationId xmlns:p14="http://schemas.microsoft.com/office/powerpoint/2010/main" val="34463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8A3FAAFE-DBDF-448B-8067-B5288619E679}"/>
              </a:ext>
            </a:extLst>
          </p:cNvPr>
          <p:cNvSpPr>
            <a:spLocks noGrp="1"/>
          </p:cNvSpPr>
          <p:nvPr>
            <p:ph type="dt" sz="half" idx="10"/>
          </p:nvPr>
        </p:nvSpPr>
        <p:spPr/>
        <p:txBody>
          <a:bodyPr/>
          <a:lstStyle>
            <a:lvl1pPr>
              <a:defRPr/>
            </a:lvl1pPr>
          </a:lstStyle>
          <a:p>
            <a:pPr>
              <a:defRPr/>
            </a:pPr>
            <a:fld id="{ED76E56D-EA6C-4608-98E1-A04F879E8C4B}" type="datetimeFigureOut">
              <a:rPr lang="en-IE"/>
              <a:pPr>
                <a:defRPr/>
              </a:pPr>
              <a:t>26/06/2023</a:t>
            </a:fld>
            <a:endParaRPr lang="en-IE"/>
          </a:p>
        </p:txBody>
      </p:sp>
      <p:sp>
        <p:nvSpPr>
          <p:cNvPr id="4" name="Footer Placeholder 21">
            <a:extLst>
              <a:ext uri="{FF2B5EF4-FFF2-40B4-BE49-F238E27FC236}">
                <a16:creationId xmlns:a16="http://schemas.microsoft.com/office/drawing/2014/main" id="{BF99B4E1-007D-47E8-9FE5-0F35B220AF8F}"/>
              </a:ext>
            </a:extLst>
          </p:cNvPr>
          <p:cNvSpPr>
            <a:spLocks noGrp="1"/>
          </p:cNvSpPr>
          <p:nvPr>
            <p:ph type="ftr" sz="quarter" idx="11"/>
          </p:nvPr>
        </p:nvSpPr>
        <p:spPr/>
        <p:txBody>
          <a:bodyPr/>
          <a:lstStyle>
            <a:lvl1pPr>
              <a:defRPr/>
            </a:lvl1pPr>
          </a:lstStyle>
          <a:p>
            <a:pPr>
              <a:defRPr/>
            </a:pPr>
            <a:endParaRPr lang="en-IE"/>
          </a:p>
        </p:txBody>
      </p:sp>
      <p:sp>
        <p:nvSpPr>
          <p:cNvPr id="5" name="Slide Number Placeholder 17">
            <a:extLst>
              <a:ext uri="{FF2B5EF4-FFF2-40B4-BE49-F238E27FC236}">
                <a16:creationId xmlns:a16="http://schemas.microsoft.com/office/drawing/2014/main" id="{A1F96DED-EB93-4DFA-9B8A-55516784A242}"/>
              </a:ext>
            </a:extLst>
          </p:cNvPr>
          <p:cNvSpPr>
            <a:spLocks noGrp="1"/>
          </p:cNvSpPr>
          <p:nvPr>
            <p:ph type="sldNum" sz="quarter" idx="12"/>
          </p:nvPr>
        </p:nvSpPr>
        <p:spPr/>
        <p:txBody>
          <a:bodyPr/>
          <a:lstStyle>
            <a:lvl1pPr>
              <a:defRPr/>
            </a:lvl1pPr>
          </a:lstStyle>
          <a:p>
            <a:fld id="{C3FE9366-BCD1-49F5-B9DC-E02B8029FEEC}" type="slidenum">
              <a:rPr lang="en-IE" altLang="en-US"/>
              <a:pPr/>
              <a:t>‹#›</a:t>
            </a:fld>
            <a:endParaRPr lang="en-IE" altLang="en-US"/>
          </a:p>
        </p:txBody>
      </p:sp>
    </p:spTree>
    <p:extLst>
      <p:ext uri="{BB962C8B-B14F-4D97-AF65-F5344CB8AC3E}">
        <p14:creationId xmlns:p14="http://schemas.microsoft.com/office/powerpoint/2010/main" val="1842769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340775AF-D71B-4D26-A593-D8D0D993F4EF}"/>
              </a:ext>
            </a:extLst>
          </p:cNvPr>
          <p:cNvSpPr>
            <a:spLocks noGrp="1"/>
          </p:cNvSpPr>
          <p:nvPr>
            <p:ph type="dt" sz="half" idx="10"/>
          </p:nvPr>
        </p:nvSpPr>
        <p:spPr/>
        <p:txBody>
          <a:bodyPr/>
          <a:lstStyle>
            <a:lvl1pPr>
              <a:defRPr/>
            </a:lvl1pPr>
          </a:lstStyle>
          <a:p>
            <a:pPr>
              <a:defRPr/>
            </a:pPr>
            <a:fld id="{D1EBF30D-6DE6-4D08-BE46-15F40F665F81}" type="datetimeFigureOut">
              <a:rPr lang="en-IE"/>
              <a:pPr>
                <a:defRPr/>
              </a:pPr>
              <a:t>26/06/2023</a:t>
            </a:fld>
            <a:endParaRPr lang="en-IE"/>
          </a:p>
        </p:txBody>
      </p:sp>
      <p:sp>
        <p:nvSpPr>
          <p:cNvPr id="3" name="Footer Placeholder 21">
            <a:extLst>
              <a:ext uri="{FF2B5EF4-FFF2-40B4-BE49-F238E27FC236}">
                <a16:creationId xmlns:a16="http://schemas.microsoft.com/office/drawing/2014/main" id="{10602FC6-CC3A-43A0-81FA-C3AB222C07C6}"/>
              </a:ext>
            </a:extLst>
          </p:cNvPr>
          <p:cNvSpPr>
            <a:spLocks noGrp="1"/>
          </p:cNvSpPr>
          <p:nvPr>
            <p:ph type="ftr" sz="quarter" idx="11"/>
          </p:nvPr>
        </p:nvSpPr>
        <p:spPr/>
        <p:txBody>
          <a:bodyPr/>
          <a:lstStyle>
            <a:lvl1pPr>
              <a:defRPr/>
            </a:lvl1pPr>
          </a:lstStyle>
          <a:p>
            <a:pPr>
              <a:defRPr/>
            </a:pPr>
            <a:endParaRPr lang="en-IE"/>
          </a:p>
        </p:txBody>
      </p:sp>
      <p:sp>
        <p:nvSpPr>
          <p:cNvPr id="4" name="Slide Number Placeholder 17">
            <a:extLst>
              <a:ext uri="{FF2B5EF4-FFF2-40B4-BE49-F238E27FC236}">
                <a16:creationId xmlns:a16="http://schemas.microsoft.com/office/drawing/2014/main" id="{E7E8E39B-898E-4084-A9BB-FC41BA836740}"/>
              </a:ext>
            </a:extLst>
          </p:cNvPr>
          <p:cNvSpPr>
            <a:spLocks noGrp="1"/>
          </p:cNvSpPr>
          <p:nvPr>
            <p:ph type="sldNum" sz="quarter" idx="12"/>
          </p:nvPr>
        </p:nvSpPr>
        <p:spPr/>
        <p:txBody>
          <a:bodyPr/>
          <a:lstStyle>
            <a:lvl1pPr>
              <a:defRPr/>
            </a:lvl1pPr>
          </a:lstStyle>
          <a:p>
            <a:fld id="{EFABA01B-8B7C-46A1-808E-7A2FCB68E7C5}" type="slidenum">
              <a:rPr lang="en-IE" altLang="en-US"/>
              <a:pPr/>
              <a:t>‹#›</a:t>
            </a:fld>
            <a:endParaRPr lang="en-IE" altLang="en-US"/>
          </a:p>
        </p:txBody>
      </p:sp>
    </p:spTree>
    <p:extLst>
      <p:ext uri="{BB962C8B-B14F-4D97-AF65-F5344CB8AC3E}">
        <p14:creationId xmlns:p14="http://schemas.microsoft.com/office/powerpoint/2010/main" val="197990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46C59860-62BE-4A50-87D2-7FB9090C6C44}"/>
              </a:ext>
            </a:extLst>
          </p:cNvPr>
          <p:cNvSpPr>
            <a:spLocks noGrp="1"/>
          </p:cNvSpPr>
          <p:nvPr>
            <p:ph type="dt" sz="half" idx="10"/>
          </p:nvPr>
        </p:nvSpPr>
        <p:spPr/>
        <p:txBody>
          <a:bodyPr/>
          <a:lstStyle>
            <a:lvl1pPr>
              <a:defRPr/>
            </a:lvl1pPr>
          </a:lstStyle>
          <a:p>
            <a:pPr>
              <a:defRPr/>
            </a:pPr>
            <a:fld id="{BAEA3BFE-4029-42F0-AE71-D138721E8A85}" type="datetimeFigureOut">
              <a:rPr lang="en-IE"/>
              <a:pPr>
                <a:defRPr/>
              </a:pPr>
              <a:t>26/06/2023</a:t>
            </a:fld>
            <a:endParaRPr lang="en-IE"/>
          </a:p>
        </p:txBody>
      </p:sp>
      <p:sp>
        <p:nvSpPr>
          <p:cNvPr id="6" name="Footer Placeholder 21">
            <a:extLst>
              <a:ext uri="{FF2B5EF4-FFF2-40B4-BE49-F238E27FC236}">
                <a16:creationId xmlns:a16="http://schemas.microsoft.com/office/drawing/2014/main" id="{33C61717-6D1E-4A0C-822C-6B53163D5044}"/>
              </a:ext>
            </a:extLst>
          </p:cNvPr>
          <p:cNvSpPr>
            <a:spLocks noGrp="1"/>
          </p:cNvSpPr>
          <p:nvPr>
            <p:ph type="ftr" sz="quarter" idx="11"/>
          </p:nvPr>
        </p:nvSpPr>
        <p:spPr/>
        <p:txBody>
          <a:bodyPr/>
          <a:lstStyle>
            <a:lvl1pPr>
              <a:defRPr/>
            </a:lvl1pPr>
          </a:lstStyle>
          <a:p>
            <a:pPr>
              <a:defRPr/>
            </a:pPr>
            <a:endParaRPr lang="en-IE"/>
          </a:p>
        </p:txBody>
      </p:sp>
      <p:sp>
        <p:nvSpPr>
          <p:cNvPr id="7" name="Slide Number Placeholder 17">
            <a:extLst>
              <a:ext uri="{FF2B5EF4-FFF2-40B4-BE49-F238E27FC236}">
                <a16:creationId xmlns:a16="http://schemas.microsoft.com/office/drawing/2014/main" id="{E30FE3A2-6F64-46F4-93DC-E7B238705BA5}"/>
              </a:ext>
            </a:extLst>
          </p:cNvPr>
          <p:cNvSpPr>
            <a:spLocks noGrp="1"/>
          </p:cNvSpPr>
          <p:nvPr>
            <p:ph type="sldNum" sz="quarter" idx="12"/>
          </p:nvPr>
        </p:nvSpPr>
        <p:spPr/>
        <p:txBody>
          <a:bodyPr/>
          <a:lstStyle>
            <a:lvl1pPr>
              <a:defRPr/>
            </a:lvl1pPr>
          </a:lstStyle>
          <a:p>
            <a:fld id="{DA87FD4F-41CE-48ED-8DA1-87DA0DA2C50C}" type="slidenum">
              <a:rPr lang="en-IE" altLang="en-US"/>
              <a:pPr/>
              <a:t>‹#›</a:t>
            </a:fld>
            <a:endParaRPr lang="en-IE" altLang="en-US"/>
          </a:p>
        </p:txBody>
      </p:sp>
    </p:spTree>
    <p:extLst>
      <p:ext uri="{BB962C8B-B14F-4D97-AF65-F5344CB8AC3E}">
        <p14:creationId xmlns:p14="http://schemas.microsoft.com/office/powerpoint/2010/main" val="177277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a:extLst>
              <a:ext uri="{FF2B5EF4-FFF2-40B4-BE49-F238E27FC236}">
                <a16:creationId xmlns:a16="http://schemas.microsoft.com/office/drawing/2014/main" id="{C98009D3-1C81-4112-A022-9A49A2D9F1D4}"/>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ight Triangle 11">
            <a:extLst>
              <a:ext uri="{FF2B5EF4-FFF2-40B4-BE49-F238E27FC236}">
                <a16:creationId xmlns:a16="http://schemas.microsoft.com/office/drawing/2014/main" id="{1529BF68-686C-45C2-BF52-BC6815317CF2}"/>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reeform 9">
            <a:extLst>
              <a:ext uri="{FF2B5EF4-FFF2-40B4-BE49-F238E27FC236}">
                <a16:creationId xmlns:a16="http://schemas.microsoft.com/office/drawing/2014/main" id="{2946AD62-BFC4-438F-B516-17C205B998FA}"/>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8" name="Freeform 10">
            <a:extLst>
              <a:ext uri="{FF2B5EF4-FFF2-40B4-BE49-F238E27FC236}">
                <a16:creationId xmlns:a16="http://schemas.microsoft.com/office/drawing/2014/main" id="{00561760-ABCC-46DA-992F-F11B2BCFEA2E}"/>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a:extLst>
              <a:ext uri="{FF2B5EF4-FFF2-40B4-BE49-F238E27FC236}">
                <a16:creationId xmlns:a16="http://schemas.microsoft.com/office/drawing/2014/main" id="{2F845420-2C59-4544-8F7A-36FAF644B19E}"/>
              </a:ext>
            </a:extLst>
          </p:cNvPr>
          <p:cNvSpPr>
            <a:spLocks noGrp="1"/>
          </p:cNvSpPr>
          <p:nvPr>
            <p:ph type="dt" sz="half" idx="10"/>
          </p:nvPr>
        </p:nvSpPr>
        <p:spPr/>
        <p:txBody>
          <a:bodyPr/>
          <a:lstStyle>
            <a:lvl1pPr>
              <a:defRPr/>
            </a:lvl1pPr>
          </a:lstStyle>
          <a:p>
            <a:pPr>
              <a:defRPr/>
            </a:pPr>
            <a:fld id="{563494A3-45F7-4D2D-8208-6CE0909F804A}" type="datetimeFigureOut">
              <a:rPr lang="en-IE"/>
              <a:pPr>
                <a:defRPr/>
              </a:pPr>
              <a:t>26/06/2023</a:t>
            </a:fld>
            <a:endParaRPr lang="en-IE"/>
          </a:p>
        </p:txBody>
      </p:sp>
      <p:sp>
        <p:nvSpPr>
          <p:cNvPr id="10" name="Footer Placeholder 5">
            <a:extLst>
              <a:ext uri="{FF2B5EF4-FFF2-40B4-BE49-F238E27FC236}">
                <a16:creationId xmlns:a16="http://schemas.microsoft.com/office/drawing/2014/main" id="{5816C9D0-9C58-4653-B12F-544C00F0D02B}"/>
              </a:ext>
            </a:extLst>
          </p:cNvPr>
          <p:cNvSpPr>
            <a:spLocks noGrp="1"/>
          </p:cNvSpPr>
          <p:nvPr>
            <p:ph type="ftr" sz="quarter" idx="11"/>
          </p:nvPr>
        </p:nvSpPr>
        <p:spPr/>
        <p:txBody>
          <a:bodyPr/>
          <a:lstStyle>
            <a:lvl1pPr>
              <a:defRPr/>
            </a:lvl1pPr>
          </a:lstStyle>
          <a:p>
            <a:pPr>
              <a:defRPr/>
            </a:pPr>
            <a:endParaRPr lang="en-IE"/>
          </a:p>
        </p:txBody>
      </p:sp>
      <p:sp>
        <p:nvSpPr>
          <p:cNvPr id="11" name="Slide Number Placeholder 6">
            <a:extLst>
              <a:ext uri="{FF2B5EF4-FFF2-40B4-BE49-F238E27FC236}">
                <a16:creationId xmlns:a16="http://schemas.microsoft.com/office/drawing/2014/main" id="{54763C6F-B163-43B4-87C5-2B039AB2E31C}"/>
              </a:ext>
            </a:extLst>
          </p:cNvPr>
          <p:cNvSpPr>
            <a:spLocks noGrp="1"/>
          </p:cNvSpPr>
          <p:nvPr>
            <p:ph type="sldNum" sz="quarter" idx="12"/>
          </p:nvPr>
        </p:nvSpPr>
        <p:spPr>
          <a:xfrm>
            <a:off x="8077200" y="6356350"/>
            <a:ext cx="609600" cy="365125"/>
          </a:xfrm>
        </p:spPr>
        <p:txBody>
          <a:bodyPr/>
          <a:lstStyle>
            <a:lvl1pPr>
              <a:defRPr/>
            </a:lvl1pPr>
          </a:lstStyle>
          <a:p>
            <a:fld id="{7A2F7CC1-8E1D-4B27-870A-B9B2370493A8}" type="slidenum">
              <a:rPr lang="en-IE" altLang="en-US"/>
              <a:pPr/>
              <a:t>‹#›</a:t>
            </a:fld>
            <a:endParaRPr lang="en-IE" altLang="en-US"/>
          </a:p>
        </p:txBody>
      </p:sp>
    </p:spTree>
    <p:extLst>
      <p:ext uri="{BB962C8B-B14F-4D97-AF65-F5344CB8AC3E}">
        <p14:creationId xmlns:p14="http://schemas.microsoft.com/office/powerpoint/2010/main" val="294395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0804C1E6-1465-4A75-9110-CFE19BED29C8}"/>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8" name="Freeform 7">
            <a:extLst>
              <a:ext uri="{FF2B5EF4-FFF2-40B4-BE49-F238E27FC236}">
                <a16:creationId xmlns:a16="http://schemas.microsoft.com/office/drawing/2014/main" id="{B5B0DB51-6811-4B6F-9C48-13C9BEFFF507}"/>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028" name="Title Placeholder 8">
            <a:extLst>
              <a:ext uri="{FF2B5EF4-FFF2-40B4-BE49-F238E27FC236}">
                <a16:creationId xmlns:a16="http://schemas.microsoft.com/office/drawing/2014/main" id="{DB44125A-44C0-40BC-8BBE-6C92443286B2}"/>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BC69822D-5897-404C-B91A-11E736B57A48}"/>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04550E11-4064-43F8-B9D6-80181C112C9D}"/>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BDEE6AD5-9B0F-4FE6-8D70-67806650B8E8}" type="datetimeFigureOut">
              <a:rPr lang="en-IE"/>
              <a:pPr>
                <a:defRPr/>
              </a:pPr>
              <a:t>26/06/2023</a:t>
            </a:fld>
            <a:endParaRPr lang="en-IE"/>
          </a:p>
        </p:txBody>
      </p:sp>
      <p:sp>
        <p:nvSpPr>
          <p:cNvPr id="22" name="Footer Placeholder 21">
            <a:extLst>
              <a:ext uri="{FF2B5EF4-FFF2-40B4-BE49-F238E27FC236}">
                <a16:creationId xmlns:a16="http://schemas.microsoft.com/office/drawing/2014/main" id="{90BEDAFA-C740-44A2-B674-1C4D4ACA44E1}"/>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IE"/>
          </a:p>
        </p:txBody>
      </p:sp>
      <p:sp>
        <p:nvSpPr>
          <p:cNvPr id="18" name="Slide Number Placeholder 17">
            <a:extLst>
              <a:ext uri="{FF2B5EF4-FFF2-40B4-BE49-F238E27FC236}">
                <a16:creationId xmlns:a16="http://schemas.microsoft.com/office/drawing/2014/main" id="{9856A513-0F2E-4EB8-BFB9-8A40F8C9393F}"/>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defRPr>
            </a:lvl1pPr>
          </a:lstStyle>
          <a:p>
            <a:fld id="{5456E8B0-65EC-47E0-B659-671FECAC9878}" type="slidenum">
              <a:rPr lang="en-IE" altLang="en-US"/>
              <a:pPr/>
              <a:t>‹#›</a:t>
            </a:fld>
            <a:endParaRPr lang="en-IE" altLang="en-US"/>
          </a:p>
        </p:txBody>
      </p:sp>
      <p:grpSp>
        <p:nvGrpSpPr>
          <p:cNvPr id="1033" name="Group 1">
            <a:extLst>
              <a:ext uri="{FF2B5EF4-FFF2-40B4-BE49-F238E27FC236}">
                <a16:creationId xmlns:a16="http://schemas.microsoft.com/office/drawing/2014/main" id="{734427DE-7799-4D90-8F28-46AECC325C30}"/>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FF32F5F3-D66A-4A28-BB7A-51985C0F73AD}"/>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3" name="Freeform 12">
              <a:extLst>
                <a:ext uri="{FF2B5EF4-FFF2-40B4-BE49-F238E27FC236}">
                  <a16:creationId xmlns:a16="http://schemas.microsoft.com/office/drawing/2014/main" id="{8E6036DB-6AF5-4142-8300-E6F1625D6ABA}"/>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808" r:id="rId1"/>
    <p:sldLayoutId id="2147483800" r:id="rId2"/>
    <p:sldLayoutId id="2147483809" r:id="rId3"/>
    <p:sldLayoutId id="2147483801" r:id="rId4"/>
    <p:sldLayoutId id="2147483802" r:id="rId5"/>
    <p:sldLayoutId id="2147483803" r:id="rId6"/>
    <p:sldLayoutId id="2147483804" r:id="rId7"/>
    <p:sldLayoutId id="2147483805" r:id="rId8"/>
    <p:sldLayoutId id="2147483810" r:id="rId9"/>
    <p:sldLayoutId id="2147483806" r:id="rId10"/>
    <p:sldLayoutId id="2147483807"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mailto:alittle@stfarnans.ie"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stfarnans.app.vsware.i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a:extLst>
              <a:ext uri="{FF2B5EF4-FFF2-40B4-BE49-F238E27FC236}">
                <a16:creationId xmlns:a16="http://schemas.microsoft.com/office/drawing/2014/main" id="{E7BF5016-7C8E-49C6-9421-3F31D2C27928}"/>
              </a:ext>
            </a:extLst>
          </p:cNvPr>
          <p:cNvSpPr>
            <a:spLocks noGrp="1"/>
          </p:cNvSpPr>
          <p:nvPr>
            <p:ph type="subTitle" idx="1"/>
          </p:nvPr>
        </p:nvSpPr>
        <p:spPr>
          <a:xfrm>
            <a:off x="611188" y="2501900"/>
            <a:ext cx="7854950" cy="1752600"/>
          </a:xfrm>
        </p:spPr>
        <p:txBody>
          <a:bodyPr/>
          <a:lstStyle/>
          <a:p>
            <a:pPr marR="0" eaLnBrk="1" hangingPunct="1"/>
            <a:r>
              <a:rPr lang="en-IE" altLang="en-US" sz="4400" b="1" dirty="0"/>
              <a:t>First Year </a:t>
            </a:r>
            <a:r>
              <a:rPr lang="en-IE" altLang="en-US" sz="4400" b="1" dirty="0" smtClean="0"/>
              <a:t>2023 </a:t>
            </a:r>
            <a:r>
              <a:rPr lang="en-IE" altLang="en-US" sz="4400" b="1" dirty="0"/>
              <a:t>- </a:t>
            </a:r>
            <a:r>
              <a:rPr lang="en-IE" altLang="en-US" sz="4400" b="1" dirty="0" smtClean="0"/>
              <a:t>2024</a:t>
            </a:r>
            <a:endParaRPr lang="en-IE" altLang="en-US" sz="4400" b="1" dirty="0"/>
          </a:p>
          <a:p>
            <a:pPr marR="0" eaLnBrk="1" hangingPunct="1"/>
            <a:r>
              <a:rPr lang="en-IE" altLang="en-US" sz="4400" b="1" dirty="0" smtClean="0"/>
              <a:t>Parent/Guardian/Student </a:t>
            </a:r>
            <a:r>
              <a:rPr lang="en-IE" altLang="en-US" sz="4400" b="1" dirty="0"/>
              <a:t>Information Evening</a:t>
            </a:r>
          </a:p>
          <a:p>
            <a:pPr marR="0" eaLnBrk="1" hangingPunct="1"/>
            <a:r>
              <a:rPr lang="en-IE" altLang="en-US" sz="3600" b="1" baseline="30000" dirty="0" smtClean="0"/>
              <a:t>23rd May </a:t>
            </a:r>
            <a:r>
              <a:rPr lang="en-IE" altLang="en-US" sz="3600" b="1" baseline="30000" dirty="0"/>
              <a:t>2022</a:t>
            </a:r>
            <a:endParaRPr lang="en-IE" altLang="en-US" sz="2800" dirty="0"/>
          </a:p>
          <a:p>
            <a:pPr marR="0" eaLnBrk="1" hangingPunct="1"/>
            <a:r>
              <a:rPr lang="en-IE" altLang="en-US" sz="2800" dirty="0"/>
              <a:t> </a:t>
            </a:r>
          </a:p>
          <a:p>
            <a:pPr marR="0" eaLnBrk="1" hangingPunct="1"/>
            <a:endParaRPr lang="en-IE" altLang="en-US" sz="2800" dirty="0"/>
          </a:p>
        </p:txBody>
      </p:sp>
      <p:pic>
        <p:nvPicPr>
          <p:cNvPr id="8195" name="Picture 1">
            <a:extLst>
              <a:ext uri="{FF2B5EF4-FFF2-40B4-BE49-F238E27FC236}">
                <a16:creationId xmlns:a16="http://schemas.microsoft.com/office/drawing/2014/main" id="{16F21185-9923-4163-BD5B-C5D81EA433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724400"/>
            <a:ext cx="21209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a:extLst>
              <a:ext uri="{FF2B5EF4-FFF2-40B4-BE49-F238E27FC236}">
                <a16:creationId xmlns:a16="http://schemas.microsoft.com/office/drawing/2014/main" id="{03096392-8106-4B6B-906D-A80CFD2ECAF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643438" y="5316538"/>
            <a:ext cx="4319587"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a:extLst>
              <a:ext uri="{FF2B5EF4-FFF2-40B4-BE49-F238E27FC236}">
                <a16:creationId xmlns:a16="http://schemas.microsoft.com/office/drawing/2014/main" id="{DD1F8BF8-AF13-4762-943F-25B8364C92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15888"/>
            <a:ext cx="1839912"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a:extLst>
              <a:ext uri="{FF2B5EF4-FFF2-40B4-BE49-F238E27FC236}">
                <a16:creationId xmlns:a16="http://schemas.microsoft.com/office/drawing/2014/main" id="{F9AFD1CE-C13A-44EF-ACAB-D53643973BF3}"/>
              </a:ext>
            </a:extLst>
          </p:cNvPr>
          <p:cNvSpPr>
            <a:spLocks noGrp="1"/>
          </p:cNvSpPr>
          <p:nvPr>
            <p:ph type="title"/>
          </p:nvPr>
        </p:nvSpPr>
        <p:spPr>
          <a:xfrm>
            <a:off x="2123728" y="188640"/>
            <a:ext cx="8229600" cy="1143000"/>
          </a:xfrm>
        </p:spPr>
        <p:txBody>
          <a:bodyPr/>
          <a:lstStyle/>
          <a:p>
            <a:pPr eaLnBrk="1" hangingPunct="1"/>
            <a:r>
              <a:rPr lang="en-IE" altLang="en-US" sz="4000" dirty="0"/>
              <a:t>Guidance Service</a:t>
            </a:r>
          </a:p>
        </p:txBody>
      </p:sp>
      <p:sp>
        <p:nvSpPr>
          <p:cNvPr id="17411" name="Rectangle 3">
            <a:extLst>
              <a:ext uri="{FF2B5EF4-FFF2-40B4-BE49-F238E27FC236}">
                <a16:creationId xmlns:a16="http://schemas.microsoft.com/office/drawing/2014/main" id="{5DC8CC37-B167-412F-8602-D4753119BB06}"/>
              </a:ext>
            </a:extLst>
          </p:cNvPr>
          <p:cNvSpPr>
            <a:spLocks noGrp="1"/>
          </p:cNvSpPr>
          <p:nvPr>
            <p:ph type="body" idx="1"/>
          </p:nvPr>
        </p:nvSpPr>
        <p:spPr>
          <a:xfrm>
            <a:off x="395536" y="1556793"/>
            <a:ext cx="8291264" cy="4767808"/>
          </a:xfrm>
        </p:spPr>
        <p:txBody>
          <a:bodyPr/>
          <a:lstStyle/>
          <a:p>
            <a:pPr eaLnBrk="1" hangingPunct="1">
              <a:lnSpc>
                <a:spcPct val="90000"/>
              </a:lnSpc>
            </a:pPr>
            <a:r>
              <a:rPr lang="en-IE" altLang="en-US" sz="2800" dirty="0" smtClean="0"/>
              <a:t>We </a:t>
            </a:r>
            <a:r>
              <a:rPr lang="en-IE" altLang="en-US" sz="2800" dirty="0"/>
              <a:t>offer personal counselling, support with homework/ study skills</a:t>
            </a:r>
          </a:p>
          <a:p>
            <a:pPr eaLnBrk="1" hangingPunct="1">
              <a:lnSpc>
                <a:spcPct val="90000"/>
              </a:lnSpc>
            </a:pPr>
            <a:r>
              <a:rPr lang="en-IE" altLang="en-US" sz="2800" dirty="0"/>
              <a:t>Help students to settle into primary </a:t>
            </a:r>
            <a:r>
              <a:rPr lang="en-IE" altLang="en-US" sz="2800" dirty="0" smtClean="0"/>
              <a:t>school</a:t>
            </a:r>
          </a:p>
          <a:p>
            <a:pPr eaLnBrk="1" hangingPunct="1"/>
            <a:r>
              <a:rPr lang="en-IE" altLang="en-US" sz="2800" i="1" dirty="0" smtClean="0">
                <a:solidFill>
                  <a:schemeClr val="accent6">
                    <a:lumMod val="75000"/>
                  </a:schemeClr>
                </a:solidFill>
              </a:rPr>
              <a:t>Confidentiality</a:t>
            </a:r>
            <a:r>
              <a:rPr lang="en-IE" altLang="en-US" sz="2800" dirty="0" smtClean="0"/>
              <a:t>: Contract </a:t>
            </a:r>
            <a:r>
              <a:rPr lang="en-IE" altLang="en-US" sz="2800" dirty="0"/>
              <a:t>with the student</a:t>
            </a:r>
          </a:p>
          <a:p>
            <a:pPr eaLnBrk="1" hangingPunct="1"/>
            <a:r>
              <a:rPr lang="en-IE" altLang="en-US" sz="2800" dirty="0"/>
              <a:t>What is said to the Guidance Counsellor is confidential. However, if we feel that the young person or someone else is at risk, we inform the </a:t>
            </a:r>
            <a:r>
              <a:rPr lang="en-IE" altLang="en-US" sz="2800" dirty="0" smtClean="0"/>
              <a:t>principal</a:t>
            </a:r>
          </a:p>
          <a:p>
            <a:pPr eaLnBrk="1" hangingPunct="1"/>
            <a:r>
              <a:rPr lang="en-IE" altLang="en-US" sz="2800" i="1" dirty="0" smtClean="0">
                <a:solidFill>
                  <a:schemeClr val="accent6">
                    <a:lumMod val="75000"/>
                  </a:schemeClr>
                </a:solidFill>
              </a:rPr>
              <a:t>Referral</a:t>
            </a:r>
            <a:r>
              <a:rPr lang="en-IE" altLang="en-US" sz="2800" dirty="0" smtClean="0">
                <a:solidFill>
                  <a:schemeClr val="accent6">
                    <a:lumMod val="75000"/>
                  </a:schemeClr>
                </a:solidFill>
              </a:rPr>
              <a:t>: </a:t>
            </a:r>
            <a:r>
              <a:rPr lang="en-IE" altLang="en-US" sz="2800" dirty="0" smtClean="0"/>
              <a:t>Tutor</a:t>
            </a:r>
            <a:r>
              <a:rPr lang="en-IE" altLang="en-US" sz="2800" dirty="0"/>
              <a:t>/ Year </a:t>
            </a:r>
            <a:r>
              <a:rPr lang="en-IE" altLang="en-US" sz="2800" dirty="0" smtClean="0"/>
              <a:t>Head; Self- </a:t>
            </a:r>
            <a:r>
              <a:rPr lang="en-IE" altLang="en-US" sz="2800" dirty="0"/>
              <a:t>referral</a:t>
            </a:r>
          </a:p>
          <a:p>
            <a:pPr eaLnBrk="1" hangingPunct="1"/>
            <a:r>
              <a:rPr lang="en-IE" altLang="en-US" sz="2800" dirty="0"/>
              <a:t>Parent can contact Guidance Counsellor directly</a:t>
            </a:r>
          </a:p>
          <a:p>
            <a:pPr eaLnBrk="1" hangingPunct="1"/>
            <a:endParaRPr lang="en-IE" altLang="en-US" sz="3200" dirty="0"/>
          </a:p>
          <a:p>
            <a:pPr eaLnBrk="1" hangingPunct="1">
              <a:lnSpc>
                <a:spcPct val="90000"/>
              </a:lnSpc>
            </a:pPr>
            <a:endParaRPr lang="en-IE" altLang="en-US"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Media</a:t>
            </a:r>
            <a:endParaRPr lang="en-GB" dirty="0"/>
          </a:p>
        </p:txBody>
      </p:sp>
      <p:sp>
        <p:nvSpPr>
          <p:cNvPr id="3" name="Content Placeholder 2"/>
          <p:cNvSpPr>
            <a:spLocks noGrp="1"/>
          </p:cNvSpPr>
          <p:nvPr>
            <p:ph idx="1"/>
          </p:nvPr>
        </p:nvSpPr>
        <p:spPr>
          <a:xfrm>
            <a:off x="457200" y="1935163"/>
            <a:ext cx="8435280" cy="4662189"/>
          </a:xfrm>
        </p:spPr>
        <p:txBody>
          <a:bodyPr/>
          <a:lstStyle/>
          <a:p>
            <a:r>
              <a:rPr lang="en-GB" dirty="0" smtClean="0"/>
              <a:t>Mobile phones MUST be switched OFF while in the school grounds unless being used for an educational activity with a teacher’s permission.</a:t>
            </a:r>
          </a:p>
          <a:p>
            <a:r>
              <a:rPr lang="en-GB" dirty="0" smtClean="0"/>
              <a:t>Students must NOT photograph, video, manufacture or edit any images or content from school, which brings the school into disrepute. </a:t>
            </a:r>
          </a:p>
          <a:p>
            <a:r>
              <a:rPr lang="en-GB" dirty="0" smtClean="0"/>
              <a:t>Students in breach of this are breaking the law under General Data Protection Regulation 2018.</a:t>
            </a:r>
          </a:p>
          <a:p>
            <a:r>
              <a:rPr lang="en-GB" dirty="0" smtClean="0"/>
              <a:t>Students who SHARE any material without the express permission of the school authority is liable to sanction within the school’s Code of Behaviour.</a:t>
            </a:r>
            <a:endParaRPr lang="en-GB" dirty="0"/>
          </a:p>
        </p:txBody>
      </p:sp>
    </p:spTree>
    <p:extLst>
      <p:ext uri="{BB962C8B-B14F-4D97-AF65-F5344CB8AC3E}">
        <p14:creationId xmlns:p14="http://schemas.microsoft.com/office/powerpoint/2010/main" val="3867493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CC23-0A0B-4DEE-9224-A13B4A83AA54}"/>
              </a:ext>
            </a:extLst>
          </p:cNvPr>
          <p:cNvSpPr>
            <a:spLocks noGrp="1"/>
          </p:cNvSpPr>
          <p:nvPr>
            <p:ph type="title"/>
          </p:nvPr>
        </p:nvSpPr>
        <p:spPr>
          <a:xfrm>
            <a:off x="1403648" y="823913"/>
            <a:ext cx="5729287" cy="1143000"/>
          </a:xfrm>
        </p:spPr>
        <p:txBody>
          <a:bodyPr>
            <a:normAutofit fontScale="90000"/>
          </a:bodyPr>
          <a:lstStyle/>
          <a:p>
            <a:pPr eaLnBrk="1" fontAlgn="auto" hangingPunct="1">
              <a:spcAft>
                <a:spcPts val="0"/>
              </a:spcAft>
              <a:defRPr/>
            </a:pPr>
            <a:r>
              <a:rPr lang="en-IE" b="1" dirty="0"/>
              <a:t>Anti-Bullying (including cyber-bullying)</a:t>
            </a:r>
            <a:endParaRPr lang="en-IE" dirty="0"/>
          </a:p>
        </p:txBody>
      </p:sp>
      <p:sp>
        <p:nvSpPr>
          <p:cNvPr id="3" name="Content Placeholder 2">
            <a:extLst>
              <a:ext uri="{FF2B5EF4-FFF2-40B4-BE49-F238E27FC236}">
                <a16:creationId xmlns:a16="http://schemas.microsoft.com/office/drawing/2014/main" id="{5E563231-E6EE-4203-9875-48473CCC9859}"/>
              </a:ext>
            </a:extLst>
          </p:cNvPr>
          <p:cNvSpPr>
            <a:spLocks noGrp="1"/>
          </p:cNvSpPr>
          <p:nvPr>
            <p:ph idx="1"/>
          </p:nvPr>
        </p:nvSpPr>
        <p:spPr>
          <a:xfrm>
            <a:off x="457200" y="2214563"/>
            <a:ext cx="8229600" cy="4110037"/>
          </a:xfrm>
        </p:spPr>
        <p:txBody>
          <a:bodyPr>
            <a:normAutofit fontScale="92500" lnSpcReduction="10000"/>
          </a:bodyPr>
          <a:lstStyle/>
          <a:p>
            <a:pPr marL="274320" indent="-274320" eaLnBrk="1" fontAlgn="auto" hangingPunct="1">
              <a:spcAft>
                <a:spcPts val="0"/>
              </a:spcAft>
              <a:buClr>
                <a:schemeClr val="accent3"/>
              </a:buClr>
              <a:buFont typeface="Wingdings 2"/>
              <a:buChar char=""/>
              <a:defRPr/>
            </a:pPr>
            <a:r>
              <a:rPr lang="en-IE" dirty="0"/>
              <a:t>School Anti-bullying policy available on school website – recently updated </a:t>
            </a:r>
            <a:r>
              <a:rPr lang="en-IE" dirty="0" smtClean="0"/>
              <a:t>2023. </a:t>
            </a:r>
            <a:endParaRPr lang="en-IE" dirty="0"/>
          </a:p>
          <a:p>
            <a:pPr marL="274320" indent="-274320" eaLnBrk="1" fontAlgn="auto" hangingPunct="1">
              <a:spcAft>
                <a:spcPts val="0"/>
              </a:spcAft>
              <a:buClr>
                <a:schemeClr val="accent3"/>
              </a:buClr>
              <a:buFont typeface="Wingdings 2"/>
              <a:buChar char=""/>
              <a:defRPr/>
            </a:pPr>
            <a:r>
              <a:rPr lang="en-IE" dirty="0"/>
              <a:t>Aim is to reform student involved in this type of behaviour and prevent it from re-occurring.</a:t>
            </a:r>
          </a:p>
          <a:p>
            <a:pPr marL="274320" indent="-274320" eaLnBrk="1" fontAlgn="auto" hangingPunct="1">
              <a:spcAft>
                <a:spcPts val="0"/>
              </a:spcAft>
              <a:buClr>
                <a:schemeClr val="accent3"/>
              </a:buClr>
              <a:buFont typeface="Wingdings 2"/>
              <a:buChar char=""/>
              <a:defRPr/>
            </a:pPr>
            <a:r>
              <a:rPr lang="en-IE" dirty="0"/>
              <a:t>Every student should feel free from bullying and intimidation.</a:t>
            </a:r>
          </a:p>
          <a:p>
            <a:pPr marL="274320" indent="-274320" eaLnBrk="1" fontAlgn="auto" hangingPunct="1">
              <a:spcAft>
                <a:spcPts val="0"/>
              </a:spcAft>
              <a:buClr>
                <a:schemeClr val="accent3"/>
              </a:buClr>
              <a:buFont typeface="Wingdings 2"/>
              <a:buNone/>
              <a:defRPr/>
            </a:pPr>
            <a:r>
              <a:rPr lang="en-IE" b="1" dirty="0"/>
              <a:t>Preventative Strategies</a:t>
            </a:r>
          </a:p>
          <a:p>
            <a:pPr marL="274320" indent="-274320" eaLnBrk="1" fontAlgn="auto" hangingPunct="1">
              <a:spcAft>
                <a:spcPts val="0"/>
              </a:spcAft>
              <a:buClr>
                <a:schemeClr val="accent3"/>
              </a:buClr>
              <a:buFont typeface="Wingdings 2"/>
              <a:buChar char=""/>
              <a:defRPr/>
            </a:pPr>
            <a:r>
              <a:rPr lang="en-IE" dirty="0"/>
              <a:t>SPHE classes</a:t>
            </a:r>
          </a:p>
          <a:p>
            <a:pPr marL="274320" indent="-274320" eaLnBrk="1" fontAlgn="auto" hangingPunct="1">
              <a:spcAft>
                <a:spcPts val="0"/>
              </a:spcAft>
              <a:buClr>
                <a:schemeClr val="accent3"/>
              </a:buClr>
              <a:buFont typeface="Wingdings 2"/>
              <a:buChar char=""/>
              <a:defRPr/>
            </a:pPr>
            <a:r>
              <a:rPr lang="en-IE" dirty="0"/>
              <a:t>Anti-bullying focus week</a:t>
            </a:r>
          </a:p>
          <a:p>
            <a:pPr marL="274320" indent="-274320" eaLnBrk="1" fontAlgn="auto" hangingPunct="1">
              <a:spcAft>
                <a:spcPts val="0"/>
              </a:spcAft>
              <a:buClr>
                <a:schemeClr val="accent3"/>
              </a:buClr>
              <a:buFont typeface="Wingdings 2"/>
              <a:buChar char=""/>
              <a:defRPr/>
            </a:pPr>
            <a:r>
              <a:rPr lang="en-IE" dirty="0"/>
              <a:t>Building positive relationships programme </a:t>
            </a:r>
          </a:p>
        </p:txBody>
      </p:sp>
      <p:pic>
        <p:nvPicPr>
          <p:cNvPr id="45060" name="Picture 2">
            <a:extLst>
              <a:ext uri="{FF2B5EF4-FFF2-40B4-BE49-F238E27FC236}">
                <a16:creationId xmlns:a16="http://schemas.microsoft.com/office/drawing/2014/main" id="{862B73D5-E2E7-4489-9982-AF91C1578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4076700"/>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507288" cy="1143000"/>
          </a:xfrm>
        </p:spPr>
        <p:txBody>
          <a:bodyPr/>
          <a:lstStyle/>
          <a:p>
            <a:r>
              <a:rPr lang="en-GB" i="1" dirty="0" smtClean="0"/>
              <a:t>Prosperous</a:t>
            </a:r>
            <a:r>
              <a:rPr lang="en-GB" dirty="0" smtClean="0"/>
              <a:t> </a:t>
            </a:r>
            <a:r>
              <a:rPr lang="en-GB" dirty="0" smtClean="0"/>
              <a:t>Community College</a:t>
            </a:r>
            <a:endParaRPr lang="en-GB" dirty="0"/>
          </a:p>
        </p:txBody>
      </p:sp>
      <p:pic>
        <p:nvPicPr>
          <p:cNvPr id="8" name="Content Placeholder 7"/>
          <p:cNvPicPr>
            <a:picLocks noGrp="1" noChangeAspect="1"/>
          </p:cNvPicPr>
          <p:nvPr>
            <p:ph sz="half" idx="2"/>
          </p:nvPr>
        </p:nvPicPr>
        <p:blipFill rotWithShape="1">
          <a:blip r:embed="rId2"/>
          <a:srcRect l="19509" t="17585" r="62661" b="15850"/>
          <a:stretch/>
        </p:blipFill>
        <p:spPr>
          <a:xfrm>
            <a:off x="4679477" y="1484784"/>
            <a:ext cx="4176464" cy="5011763"/>
          </a:xfrm>
          <a:prstGeom prst="rect">
            <a:avLst/>
          </a:prstGeom>
        </p:spPr>
      </p:pic>
      <p:pic>
        <p:nvPicPr>
          <p:cNvPr id="7" name="Content Placeholder 6"/>
          <p:cNvPicPr>
            <a:picLocks noGrp="1" noChangeAspect="1"/>
          </p:cNvPicPr>
          <p:nvPr>
            <p:ph sz="half" idx="1"/>
          </p:nvPr>
        </p:nvPicPr>
        <p:blipFill rotWithShape="1">
          <a:blip r:embed="rId3"/>
          <a:srcRect l="18086" t="12038" r="62301" b="21397"/>
          <a:stretch/>
        </p:blipFill>
        <p:spPr>
          <a:xfrm>
            <a:off x="28241" y="1484784"/>
            <a:ext cx="4620513" cy="5040559"/>
          </a:xfrm>
          <a:prstGeom prst="rect">
            <a:avLst/>
          </a:prstGeom>
        </p:spPr>
      </p:pic>
    </p:spTree>
    <p:extLst>
      <p:ext uri="{BB962C8B-B14F-4D97-AF65-F5344CB8AC3E}">
        <p14:creationId xmlns:p14="http://schemas.microsoft.com/office/powerpoint/2010/main" val="185488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Prosperous Community College</a:t>
            </a:r>
            <a:endParaRPr lang="en-GB" dirty="0"/>
          </a:p>
        </p:txBody>
      </p:sp>
      <p:pic>
        <p:nvPicPr>
          <p:cNvPr id="5" name="Content Placeholder 4"/>
          <p:cNvPicPr>
            <a:picLocks noGrp="1" noChangeAspect="1"/>
          </p:cNvPicPr>
          <p:nvPr>
            <p:ph sz="half" idx="1"/>
          </p:nvPr>
        </p:nvPicPr>
        <p:blipFill rotWithShape="1">
          <a:blip r:embed="rId2"/>
          <a:srcRect l="18838" t="12038" r="62301" b="21397"/>
          <a:stretch/>
        </p:blipFill>
        <p:spPr>
          <a:xfrm>
            <a:off x="179512" y="1786588"/>
            <a:ext cx="4320480" cy="4901234"/>
          </a:xfrm>
          <a:prstGeom prst="rect">
            <a:avLst/>
          </a:prstGeom>
        </p:spPr>
      </p:pic>
      <p:pic>
        <p:nvPicPr>
          <p:cNvPr id="6" name="Content Placeholder 5"/>
          <p:cNvPicPr>
            <a:picLocks noGrp="1" noChangeAspect="1"/>
          </p:cNvPicPr>
          <p:nvPr>
            <p:ph sz="half" idx="2"/>
          </p:nvPr>
        </p:nvPicPr>
        <p:blipFill rotWithShape="1">
          <a:blip r:embed="rId3"/>
          <a:srcRect l="17726" t="12037" r="60878" b="15850"/>
          <a:stretch/>
        </p:blipFill>
        <p:spPr>
          <a:xfrm>
            <a:off x="4545850" y="1786588"/>
            <a:ext cx="4440700" cy="4810764"/>
          </a:xfrm>
          <a:prstGeom prst="rect">
            <a:avLst/>
          </a:prstGeom>
        </p:spPr>
      </p:pic>
    </p:spTree>
    <p:extLst>
      <p:ext uri="{BB962C8B-B14F-4D97-AF65-F5344CB8AC3E}">
        <p14:creationId xmlns:p14="http://schemas.microsoft.com/office/powerpoint/2010/main" val="66805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Finance</a:t>
            </a:r>
            <a:endParaRPr lang="en-GB" dirty="0"/>
          </a:p>
        </p:txBody>
      </p:sp>
      <p:sp>
        <p:nvSpPr>
          <p:cNvPr id="3" name="Content Placeholder 2"/>
          <p:cNvSpPr>
            <a:spLocks noGrp="1"/>
          </p:cNvSpPr>
          <p:nvPr>
            <p:ph idx="1"/>
          </p:nvPr>
        </p:nvSpPr>
        <p:spPr/>
        <p:txBody>
          <a:bodyPr/>
          <a:lstStyle/>
          <a:p>
            <a:r>
              <a:rPr lang="en-GB" dirty="0" smtClean="0"/>
              <a:t>Way2Pay online payment system in use in school</a:t>
            </a:r>
          </a:p>
          <a:p>
            <a:r>
              <a:rPr lang="en-GB" dirty="0" smtClean="0"/>
              <a:t>Student contribution for 1</a:t>
            </a:r>
            <a:r>
              <a:rPr lang="en-GB" baseline="30000" dirty="0" smtClean="0"/>
              <a:t>st</a:t>
            </a:r>
            <a:r>
              <a:rPr lang="en-GB" dirty="0" smtClean="0"/>
              <a:t> year is €225 (or €200 with medical card – can be paid in instalments) - </a:t>
            </a:r>
            <a:r>
              <a:rPr lang="en-GB" dirty="0"/>
              <a:t>Rent of locker, 24/365 pupil insurance by IPB; school journal; administration fee </a:t>
            </a:r>
            <a:r>
              <a:rPr lang="en-GB" dirty="0" smtClean="0"/>
              <a:t>is included in this figure.</a:t>
            </a:r>
            <a:endParaRPr lang="en-GB" dirty="0"/>
          </a:p>
          <a:p>
            <a:endParaRPr lang="en-GB" dirty="0" smtClean="0"/>
          </a:p>
          <a:p>
            <a:r>
              <a:rPr lang="en-GB" dirty="0" smtClean="0"/>
              <a:t>All students benefit from DES school book grant which covers the majority of the price of all books;</a:t>
            </a:r>
          </a:p>
        </p:txBody>
      </p:sp>
    </p:spTree>
    <p:extLst>
      <p:ext uri="{BB962C8B-B14F-4D97-AF65-F5344CB8AC3E}">
        <p14:creationId xmlns:p14="http://schemas.microsoft.com/office/powerpoint/2010/main" val="96630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A071-3B9D-485D-9F19-409778D589CA}"/>
              </a:ext>
            </a:extLst>
          </p:cNvPr>
          <p:cNvSpPr>
            <a:spLocks noGrp="1"/>
          </p:cNvSpPr>
          <p:nvPr>
            <p:ph type="ctrTitle"/>
          </p:nvPr>
        </p:nvSpPr>
        <p:spPr>
          <a:xfrm>
            <a:off x="-6589240" y="888120"/>
            <a:ext cx="9937104" cy="1828800"/>
          </a:xfrm>
        </p:spPr>
        <p:txBody>
          <a:bodyPr>
            <a:normAutofit fontScale="90000"/>
          </a:bodyPr>
          <a:lstStyle/>
          <a:p>
            <a:pPr>
              <a:defRPr/>
            </a:pPr>
            <a:r>
              <a:rPr lang="en-GB" dirty="0" smtClean="0"/>
              <a:t>TIMETABLE</a:t>
            </a:r>
            <a:br>
              <a:rPr lang="en-GB" dirty="0" smtClean="0"/>
            </a:br>
            <a:r>
              <a:rPr lang="en-GB" dirty="0" smtClean="0"/>
              <a:t>OPTIONS</a:t>
            </a:r>
            <a:br>
              <a:rPr lang="en-GB" dirty="0" smtClean="0"/>
            </a:br>
            <a:endParaRPr lang="en-GB" dirty="0"/>
          </a:p>
        </p:txBody>
      </p:sp>
      <p:sp>
        <p:nvSpPr>
          <p:cNvPr id="51203" name="Subtitle 2">
            <a:extLst>
              <a:ext uri="{FF2B5EF4-FFF2-40B4-BE49-F238E27FC236}">
                <a16:creationId xmlns:a16="http://schemas.microsoft.com/office/drawing/2014/main" id="{75061ED5-EF94-46A1-B409-DE83FE7E72C3}"/>
              </a:ext>
            </a:extLst>
          </p:cNvPr>
          <p:cNvSpPr>
            <a:spLocks noGrp="1"/>
          </p:cNvSpPr>
          <p:nvPr>
            <p:ph type="subTitle" idx="1"/>
          </p:nvPr>
        </p:nvSpPr>
        <p:spPr>
          <a:xfrm>
            <a:off x="533400" y="3228975"/>
            <a:ext cx="7854950" cy="1752600"/>
          </a:xfrm>
        </p:spPr>
        <p:txBody>
          <a:bodyPr/>
          <a:lstStyle/>
          <a:p>
            <a:pPr marR="0"/>
            <a:endParaRPr lang="en-GB" altLang="en-US" dirty="0"/>
          </a:p>
          <a:p>
            <a:pPr marR="0"/>
            <a:endParaRPr lang="en-GB" altLang="en-US" dirty="0"/>
          </a:p>
        </p:txBody>
      </p:sp>
      <p:pic>
        <p:nvPicPr>
          <p:cNvPr id="51204" name="Picture 5">
            <a:extLst>
              <a:ext uri="{FF2B5EF4-FFF2-40B4-BE49-F238E27FC236}">
                <a16:creationId xmlns:a16="http://schemas.microsoft.com/office/drawing/2014/main" id="{485D9364-DBC1-446B-A3BB-E80297613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892" y="2204865"/>
            <a:ext cx="5386317" cy="450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2000" y="831149"/>
            <a:ext cx="4896544" cy="769441"/>
          </a:xfrm>
          <a:prstGeom prst="rect">
            <a:avLst/>
          </a:prstGeom>
        </p:spPr>
        <p:txBody>
          <a:bodyPr wrap="square">
            <a:spAutoFit/>
          </a:bodyPr>
          <a:lstStyle/>
          <a:p>
            <a:r>
              <a:rPr lang="en-GB" sz="4400" dirty="0"/>
              <a:t>Mr. Andrew Little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8229600" cy="1143000"/>
          </a:xfrm>
        </p:spPr>
        <p:txBody>
          <a:bodyPr/>
          <a:lstStyle/>
          <a:p>
            <a:r>
              <a:rPr lang="en-GB" dirty="0" smtClean="0"/>
              <a:t>Timetabling &amp; Options</a:t>
            </a:r>
            <a:endParaRPr lang="en-GB" dirty="0"/>
          </a:p>
        </p:txBody>
      </p:sp>
      <p:sp>
        <p:nvSpPr>
          <p:cNvPr id="4" name="Content Placeholder 3"/>
          <p:cNvSpPr>
            <a:spLocks noGrp="1"/>
          </p:cNvSpPr>
          <p:nvPr>
            <p:ph sz="half" idx="2"/>
          </p:nvPr>
        </p:nvSpPr>
        <p:spPr>
          <a:xfrm>
            <a:off x="755576" y="1920085"/>
            <a:ext cx="8229600" cy="4434840"/>
          </a:xfrm>
        </p:spPr>
        <p:txBody>
          <a:bodyPr/>
          <a:lstStyle/>
          <a:p>
            <a:endParaRPr lang="en-IE" dirty="0" smtClean="0"/>
          </a:p>
          <a:p>
            <a:r>
              <a:rPr lang="en-IE" dirty="0" smtClean="0"/>
              <a:t>The </a:t>
            </a:r>
            <a:r>
              <a:rPr lang="en-IE" dirty="0"/>
              <a:t>option subjects for 23-24 will not be made available until mid-late June</a:t>
            </a:r>
            <a:r>
              <a:rPr lang="en-IE" dirty="0" smtClean="0"/>
              <a:t>.</a:t>
            </a:r>
          </a:p>
          <a:p>
            <a:endParaRPr lang="en-IE" dirty="0"/>
          </a:p>
          <a:p>
            <a:r>
              <a:rPr lang="en-IE" dirty="0"/>
              <a:t>Currently, we have options on hold due to recruitment</a:t>
            </a:r>
            <a:r>
              <a:rPr lang="en-IE" dirty="0" smtClean="0"/>
              <a:t>.</a:t>
            </a:r>
          </a:p>
          <a:p>
            <a:r>
              <a:rPr lang="en-IE" dirty="0" smtClean="0"/>
              <a:t> </a:t>
            </a:r>
            <a:endParaRPr lang="en-IE" dirty="0"/>
          </a:p>
          <a:p>
            <a:r>
              <a:rPr lang="en-IE" dirty="0"/>
              <a:t>Any issues or queries in relation to options can be directed to </a:t>
            </a:r>
            <a:r>
              <a:rPr lang="en-IE" dirty="0">
                <a:hlinkClick r:id="rId2"/>
              </a:rPr>
              <a:t>alittle@stfarnans.ie</a:t>
            </a:r>
            <a:r>
              <a:rPr lang="en-IE" dirty="0"/>
              <a:t> </a:t>
            </a:r>
          </a:p>
          <a:p>
            <a:endParaRPr lang="en-GB" i="1" dirty="0" smtClean="0"/>
          </a:p>
        </p:txBody>
      </p:sp>
    </p:spTree>
    <p:extLst>
      <p:ext uri="{BB962C8B-B14F-4D97-AF65-F5344CB8AC3E}">
        <p14:creationId xmlns:p14="http://schemas.microsoft.com/office/powerpoint/2010/main" val="2461237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229600" cy="1143000"/>
          </a:xfrm>
        </p:spPr>
        <p:txBody>
          <a:bodyPr/>
          <a:lstStyle/>
          <a:p>
            <a:r>
              <a:rPr lang="en-IE" dirty="0" smtClean="0"/>
              <a:t>Junior Cycle Curriculum: </a:t>
            </a:r>
            <a:endParaRPr lang="en-IE" dirty="0"/>
          </a:p>
        </p:txBody>
      </p:sp>
      <p:sp>
        <p:nvSpPr>
          <p:cNvPr id="3" name="Content Placeholder 2"/>
          <p:cNvSpPr>
            <a:spLocks noGrp="1"/>
          </p:cNvSpPr>
          <p:nvPr>
            <p:ph idx="1"/>
          </p:nvPr>
        </p:nvSpPr>
        <p:spPr>
          <a:xfrm>
            <a:off x="457200" y="1935163"/>
            <a:ext cx="8686800" cy="4922837"/>
          </a:xfrm>
        </p:spPr>
        <p:txBody>
          <a:bodyPr>
            <a:normAutofit fontScale="92500" lnSpcReduction="20000"/>
          </a:bodyPr>
          <a:lstStyle/>
          <a:p>
            <a:r>
              <a:rPr lang="en-IE" dirty="0" smtClean="0"/>
              <a:t>Core: English, Irish (unless holding an official exemption) &amp; Maths</a:t>
            </a:r>
          </a:p>
          <a:p>
            <a:r>
              <a:rPr lang="en-IE" dirty="0" smtClean="0"/>
              <a:t>All students then study: History, Geography, Science.</a:t>
            </a:r>
          </a:p>
          <a:p>
            <a:r>
              <a:rPr lang="en-IE" dirty="0" smtClean="0"/>
              <a:t>Wellbeing: over the three years of Junior Cycle there will be delivery of 400 hours of Wellbeing. Wellbeing is made up of PE, SPHE and CSPE. </a:t>
            </a:r>
          </a:p>
          <a:p>
            <a:r>
              <a:rPr lang="en-IE" dirty="0" smtClean="0"/>
              <a:t>For First Year we also offer Wellbeing Modules: Students study each module for 6-7 weeks. These include; Yoga, Music, Art Appreciation, Ethos and Learning to Learn. </a:t>
            </a:r>
          </a:p>
          <a:p>
            <a:r>
              <a:rPr lang="en-IE" dirty="0" smtClean="0"/>
              <a:t>First Year students for 23-24 will also get one period per week of Literacy skills and one period per week of Digital Numerical Skills. </a:t>
            </a:r>
          </a:p>
          <a:p>
            <a:r>
              <a:rPr lang="en-IE" dirty="0" smtClean="0"/>
              <a:t>Finally, students meet with their tutor for 8 minutes everyday for Tutor/ Pastoral care time. </a:t>
            </a:r>
          </a:p>
          <a:p>
            <a:endParaRPr lang="en-IE" dirty="0"/>
          </a:p>
        </p:txBody>
      </p:sp>
    </p:spTree>
    <p:extLst>
      <p:ext uri="{BB962C8B-B14F-4D97-AF65-F5344CB8AC3E}">
        <p14:creationId xmlns:p14="http://schemas.microsoft.com/office/powerpoint/2010/main" val="53779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Timetabling of Support Classes:</a:t>
            </a:r>
            <a:endParaRPr lang="en-IE" dirty="0"/>
          </a:p>
        </p:txBody>
      </p:sp>
      <p:sp>
        <p:nvSpPr>
          <p:cNvPr id="3" name="Content Placeholder 2"/>
          <p:cNvSpPr>
            <a:spLocks noGrp="1"/>
          </p:cNvSpPr>
          <p:nvPr>
            <p:ph idx="1"/>
          </p:nvPr>
        </p:nvSpPr>
        <p:spPr/>
        <p:txBody>
          <a:bodyPr/>
          <a:lstStyle/>
          <a:p>
            <a:r>
              <a:rPr lang="en-IE" dirty="0" smtClean="0"/>
              <a:t>Students with additional needs will receive support in many ways. </a:t>
            </a:r>
          </a:p>
          <a:p>
            <a:r>
              <a:rPr lang="en-IE" dirty="0" smtClean="0"/>
              <a:t>Co-teaching</a:t>
            </a:r>
          </a:p>
          <a:p>
            <a:r>
              <a:rPr lang="en-IE" dirty="0" smtClean="0"/>
              <a:t>Withdrawal classes</a:t>
            </a:r>
          </a:p>
          <a:p>
            <a:r>
              <a:rPr lang="en-IE" dirty="0" smtClean="0"/>
              <a:t>Irish Exemptions</a:t>
            </a:r>
          </a:p>
          <a:p>
            <a:r>
              <a:rPr lang="en-IE" dirty="0" smtClean="0"/>
              <a:t>More information can be provided on this by Ms. O’ Donoghue</a:t>
            </a:r>
            <a:endParaRPr lang="en-IE" dirty="0"/>
          </a:p>
        </p:txBody>
      </p:sp>
    </p:spTree>
    <p:extLst>
      <p:ext uri="{BB962C8B-B14F-4D97-AF65-F5344CB8AC3E}">
        <p14:creationId xmlns:p14="http://schemas.microsoft.com/office/powerpoint/2010/main" val="3795030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lstStyle/>
          <a:p>
            <a:pPr algn="ctr"/>
            <a:r>
              <a:rPr lang="en-GB" dirty="0" smtClean="0"/>
              <a:t>People</a:t>
            </a:r>
            <a:endParaRPr lang="en-GB" dirty="0"/>
          </a:p>
        </p:txBody>
      </p:sp>
      <p:sp>
        <p:nvSpPr>
          <p:cNvPr id="3" name="Content Placeholder 2"/>
          <p:cNvSpPr>
            <a:spLocks noGrp="1"/>
          </p:cNvSpPr>
          <p:nvPr>
            <p:ph idx="1"/>
          </p:nvPr>
        </p:nvSpPr>
        <p:spPr>
          <a:xfrm>
            <a:off x="453752" y="1484784"/>
            <a:ext cx="8438728" cy="5112568"/>
          </a:xfrm>
        </p:spPr>
        <p:txBody>
          <a:bodyPr/>
          <a:lstStyle/>
          <a:p>
            <a:pPr algn="ctr">
              <a:lnSpc>
                <a:spcPct val="150000"/>
              </a:lnSpc>
            </a:pPr>
            <a:r>
              <a:rPr lang="en-GB" dirty="0" smtClean="0"/>
              <a:t>Andrew </a:t>
            </a:r>
            <a:r>
              <a:rPr lang="en-GB" dirty="0"/>
              <a:t>Purcell – </a:t>
            </a:r>
            <a:r>
              <a:rPr lang="en-GB" dirty="0" smtClean="0"/>
              <a:t>Principal</a:t>
            </a:r>
          </a:p>
          <a:p>
            <a:pPr algn="ctr">
              <a:lnSpc>
                <a:spcPct val="150000"/>
              </a:lnSpc>
            </a:pPr>
            <a:r>
              <a:rPr lang="en-GB" dirty="0"/>
              <a:t>John Cleary – Deputy Principal</a:t>
            </a:r>
          </a:p>
          <a:p>
            <a:pPr algn="ctr">
              <a:lnSpc>
                <a:spcPct val="150000"/>
              </a:lnSpc>
            </a:pPr>
            <a:r>
              <a:rPr lang="en-GB" dirty="0"/>
              <a:t>Anna </a:t>
            </a:r>
            <a:r>
              <a:rPr lang="en-GB" dirty="0" smtClean="0"/>
              <a:t>Bourke – 1</a:t>
            </a:r>
            <a:r>
              <a:rPr lang="en-GB" baseline="30000" dirty="0" smtClean="0"/>
              <a:t>st</a:t>
            </a:r>
            <a:r>
              <a:rPr lang="en-GB" dirty="0" smtClean="0"/>
              <a:t> year </a:t>
            </a:r>
            <a:r>
              <a:rPr lang="en-GB" dirty="0" err="1" smtClean="0"/>
              <a:t>Year</a:t>
            </a:r>
            <a:r>
              <a:rPr lang="en-GB" dirty="0" smtClean="0"/>
              <a:t> Head 2023</a:t>
            </a:r>
            <a:endParaRPr lang="en-GB" dirty="0"/>
          </a:p>
          <a:p>
            <a:pPr algn="ctr">
              <a:lnSpc>
                <a:spcPct val="150000"/>
              </a:lnSpc>
            </a:pPr>
            <a:r>
              <a:rPr lang="en-GB" dirty="0" smtClean="0"/>
              <a:t>Andrew Little – Timetable &amp; Options Coordinator</a:t>
            </a:r>
          </a:p>
          <a:p>
            <a:pPr algn="ctr">
              <a:lnSpc>
                <a:spcPct val="150000"/>
              </a:lnSpc>
            </a:pPr>
            <a:r>
              <a:rPr lang="en-GB" dirty="0"/>
              <a:t>Iseult </a:t>
            </a:r>
            <a:r>
              <a:rPr lang="en-GB" dirty="0" err="1"/>
              <a:t>O’Donoghue</a:t>
            </a:r>
            <a:r>
              <a:rPr lang="en-GB" dirty="0"/>
              <a:t> – Mainstream SEN Coordinator</a:t>
            </a:r>
          </a:p>
          <a:p>
            <a:pPr algn="ctr">
              <a:lnSpc>
                <a:spcPct val="150000"/>
              </a:lnSpc>
            </a:pPr>
            <a:r>
              <a:rPr lang="en-GB" dirty="0" smtClean="0"/>
              <a:t>Jennifer Reilly – Home School Liaison Coordinator &amp; Transition Coordinator from Primary to Second Level</a:t>
            </a:r>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1160551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Google Shape;453;p48">
            <a:extLst>
              <a:ext uri="{FF2B5EF4-FFF2-40B4-BE49-F238E27FC236}">
                <a16:creationId xmlns:a16="http://schemas.microsoft.com/office/drawing/2014/main" id="{FA39F012-2C8B-48AC-BA8B-9A440E464E93}"/>
              </a:ext>
            </a:extLst>
          </p:cNvPr>
          <p:cNvSpPr txBox="1"/>
          <p:nvPr/>
        </p:nvSpPr>
        <p:spPr>
          <a:xfrm>
            <a:off x="611188" y="619125"/>
            <a:ext cx="4968875" cy="5594350"/>
          </a:xfrm>
          <a:prstGeom prst="rect">
            <a:avLst/>
          </a:prstGeom>
          <a:noFill/>
          <a:ln>
            <a:noFill/>
          </a:ln>
        </p:spPr>
        <p:txBody>
          <a:bodyPr spcFirstLastPara="1" lIns="91425" tIns="45700" rIns="91425" bIns="45700"/>
          <a:lstStyle/>
          <a:p>
            <a:pPr>
              <a:spcBef>
                <a:spcPts val="0"/>
              </a:spcBef>
              <a:spcAft>
                <a:spcPts val="0"/>
              </a:spcAft>
              <a:defRPr/>
            </a:pPr>
            <a:r>
              <a:rPr lang="en-US" sz="3600" b="1" dirty="0">
                <a:solidFill>
                  <a:srgbClr val="000000"/>
                </a:solidFill>
                <a:latin typeface="Calibri"/>
                <a:ea typeface="Calibri"/>
                <a:cs typeface="Calibri"/>
                <a:sym typeface="Calibri"/>
              </a:rPr>
              <a:t>Wellbeing</a:t>
            </a:r>
            <a:endParaRPr dirty="0">
              <a:latin typeface="Arial" charset="0"/>
              <a:cs typeface="Arial" charset="0"/>
            </a:endParaRPr>
          </a:p>
          <a:p>
            <a:pPr>
              <a:spcBef>
                <a:spcPts val="0"/>
              </a:spcBef>
              <a:spcAft>
                <a:spcPts val="0"/>
              </a:spcAft>
              <a:defRPr/>
            </a:pPr>
            <a:endParaRPr sz="1600" dirty="0">
              <a:solidFill>
                <a:srgbClr val="000000"/>
              </a:solidFill>
              <a:latin typeface="Calibri"/>
              <a:ea typeface="Calibri"/>
              <a:cs typeface="Calibri"/>
              <a:sym typeface="Calibri"/>
            </a:endParaRPr>
          </a:p>
          <a:p>
            <a:pPr>
              <a:spcBef>
                <a:spcPts val="0"/>
              </a:spcBef>
              <a:spcAft>
                <a:spcPts val="0"/>
              </a:spcAft>
              <a:defRPr/>
            </a:pPr>
            <a:r>
              <a:rPr lang="en-US" sz="2800" dirty="0">
                <a:solidFill>
                  <a:srgbClr val="000000"/>
                </a:solidFill>
                <a:latin typeface="Calibri"/>
                <a:ea typeface="Calibri"/>
                <a:cs typeface="Calibri"/>
                <a:sym typeface="Calibri"/>
              </a:rPr>
              <a:t>400 hours over 3 years</a:t>
            </a:r>
            <a:endParaRPr dirty="0">
              <a:latin typeface="Arial" charset="0"/>
              <a:cs typeface="Arial" charset="0"/>
            </a:endParaRPr>
          </a:p>
          <a:p>
            <a:pPr marL="457189" indent="-448722">
              <a:spcBef>
                <a:spcPts val="0"/>
              </a:spcBef>
              <a:spcAft>
                <a:spcPts val="0"/>
              </a:spcAft>
              <a:buClr>
                <a:srgbClr val="000000"/>
              </a:buClr>
              <a:buSzPts val="2800"/>
              <a:buFont typeface="Arial"/>
              <a:buChar char="•"/>
              <a:defRPr/>
            </a:pPr>
            <a:r>
              <a:rPr lang="en-US" sz="2800" dirty="0">
                <a:solidFill>
                  <a:srgbClr val="000000"/>
                </a:solidFill>
                <a:latin typeface="Calibri"/>
                <a:ea typeface="Calibri"/>
                <a:cs typeface="Calibri"/>
                <a:sym typeface="Calibri"/>
              </a:rPr>
              <a:t>Tutorial/Pastoral Care Physical Education</a:t>
            </a:r>
            <a:endParaRPr dirty="0">
              <a:latin typeface="Arial" charset="0"/>
              <a:cs typeface="Arial" charset="0"/>
            </a:endParaRPr>
          </a:p>
          <a:p>
            <a:pPr marL="457189" indent="-448722">
              <a:spcBef>
                <a:spcPts val="0"/>
              </a:spcBef>
              <a:spcAft>
                <a:spcPts val="0"/>
              </a:spcAft>
              <a:buClr>
                <a:srgbClr val="000000"/>
              </a:buClr>
              <a:buSzPts val="2800"/>
              <a:buFont typeface="Arial"/>
              <a:buChar char="•"/>
              <a:defRPr/>
            </a:pPr>
            <a:r>
              <a:rPr lang="en-US" sz="2800" dirty="0">
                <a:solidFill>
                  <a:srgbClr val="000000"/>
                </a:solidFill>
                <a:latin typeface="Calibri"/>
                <a:ea typeface="Calibri"/>
                <a:cs typeface="Calibri"/>
                <a:sym typeface="Calibri"/>
              </a:rPr>
              <a:t>Social, Personal and Health Education (including Relationship and Sexuality Education) </a:t>
            </a:r>
            <a:endParaRPr dirty="0">
              <a:latin typeface="Arial" charset="0"/>
              <a:cs typeface="Arial" charset="0"/>
            </a:endParaRPr>
          </a:p>
          <a:p>
            <a:pPr marL="457189" indent="-448722">
              <a:spcBef>
                <a:spcPts val="0"/>
              </a:spcBef>
              <a:spcAft>
                <a:spcPts val="0"/>
              </a:spcAft>
              <a:buClr>
                <a:srgbClr val="000000"/>
              </a:buClr>
              <a:buSzPts val="2800"/>
              <a:buFont typeface="Arial"/>
              <a:buChar char="•"/>
              <a:defRPr/>
            </a:pPr>
            <a:r>
              <a:rPr lang="en-US" sz="2800" dirty="0">
                <a:solidFill>
                  <a:srgbClr val="000000"/>
                </a:solidFill>
                <a:latin typeface="Calibri"/>
                <a:ea typeface="Calibri"/>
                <a:cs typeface="Calibri"/>
                <a:sym typeface="Calibri"/>
              </a:rPr>
              <a:t>Civic, Social and Political Education</a:t>
            </a:r>
            <a:endParaRPr dirty="0">
              <a:latin typeface="Arial" charset="0"/>
              <a:cs typeface="Arial" charset="0"/>
            </a:endParaRPr>
          </a:p>
          <a:p>
            <a:pPr marL="457189" indent="-448722">
              <a:spcBef>
                <a:spcPts val="0"/>
              </a:spcBef>
              <a:spcAft>
                <a:spcPts val="0"/>
              </a:spcAft>
              <a:buClr>
                <a:srgbClr val="000000"/>
              </a:buClr>
              <a:buSzPts val="2800"/>
              <a:buFont typeface="Arial"/>
              <a:buChar char="•"/>
              <a:defRPr/>
            </a:pPr>
            <a:r>
              <a:rPr lang="en-US" sz="2800" dirty="0" smtClean="0">
                <a:solidFill>
                  <a:srgbClr val="000000"/>
                </a:solidFill>
                <a:latin typeface="Calibri"/>
                <a:ea typeface="Calibri"/>
                <a:cs typeface="Calibri"/>
                <a:sym typeface="Calibri"/>
              </a:rPr>
              <a:t>Guidance &amp; Ethos training</a:t>
            </a:r>
            <a:endParaRPr lang="en-US" sz="2800" dirty="0">
              <a:solidFill>
                <a:srgbClr val="000000"/>
              </a:solidFill>
              <a:latin typeface="Calibri"/>
              <a:ea typeface="Calibri"/>
              <a:cs typeface="Calibri"/>
              <a:sym typeface="Calibri"/>
            </a:endParaRPr>
          </a:p>
          <a:p>
            <a:pPr marL="457189" indent="-448722">
              <a:spcBef>
                <a:spcPts val="0"/>
              </a:spcBef>
              <a:spcAft>
                <a:spcPts val="0"/>
              </a:spcAft>
              <a:buClr>
                <a:srgbClr val="000000"/>
              </a:buClr>
              <a:buSzPts val="2800"/>
              <a:buFont typeface="Arial"/>
              <a:buChar char="•"/>
              <a:defRPr/>
            </a:pPr>
            <a:r>
              <a:rPr lang="en-US" sz="2800" dirty="0">
                <a:solidFill>
                  <a:srgbClr val="000000"/>
                </a:solidFill>
                <a:latin typeface="Calibri"/>
                <a:cs typeface="Arial" charset="0"/>
                <a:sym typeface="Calibri"/>
              </a:rPr>
              <a:t>Other courses such as Digital Literacy &amp; Sports Days, Trips</a:t>
            </a:r>
            <a:endParaRPr dirty="0">
              <a:latin typeface="Arial" charset="0"/>
              <a:cs typeface="Arial" charset="0"/>
            </a:endParaRPr>
          </a:p>
        </p:txBody>
      </p:sp>
      <p:pic>
        <p:nvPicPr>
          <p:cNvPr id="55299" name="Google Shape;454;p48">
            <a:extLst>
              <a:ext uri="{FF2B5EF4-FFF2-40B4-BE49-F238E27FC236}">
                <a16:creationId xmlns:a16="http://schemas.microsoft.com/office/drawing/2014/main" id="{D74C1252-BF29-4206-9FE2-83AC3F39E0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4797425"/>
            <a:ext cx="1458912"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Google Shape;455;p48">
            <a:extLst>
              <a:ext uri="{FF2B5EF4-FFF2-40B4-BE49-F238E27FC236}">
                <a16:creationId xmlns:a16="http://schemas.microsoft.com/office/drawing/2014/main" id="{9F32D45B-14CC-4A57-8DBD-E09D5497170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765175"/>
            <a:ext cx="2667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789040"/>
            <a:ext cx="8229600" cy="1143000"/>
          </a:xfrm>
        </p:spPr>
        <p:txBody>
          <a:bodyPr/>
          <a:lstStyle/>
          <a:p>
            <a:pPr algn="ctr"/>
            <a:r>
              <a:rPr lang="en-GB" dirty="0" smtClean="0"/>
              <a:t>Ms. Iseult </a:t>
            </a:r>
            <a:r>
              <a:rPr lang="en-GB" dirty="0" err="1" smtClean="0"/>
              <a:t>O’Donoghue</a:t>
            </a:r>
            <a:r>
              <a:rPr lang="en-GB" dirty="0" smtClean="0"/>
              <a:t/>
            </a:r>
            <a:br>
              <a:rPr lang="en-GB" dirty="0" smtClean="0"/>
            </a:br>
            <a:r>
              <a:rPr lang="en-GB" dirty="0"/>
              <a:t/>
            </a:r>
            <a:br>
              <a:rPr lang="en-GB" dirty="0"/>
            </a:br>
            <a:r>
              <a:rPr lang="en-GB" dirty="0" smtClean="0"/>
              <a:t>S.E.N. Coordinator</a:t>
            </a:r>
            <a:br>
              <a:rPr lang="en-GB" dirty="0" smtClean="0"/>
            </a:br>
            <a:r>
              <a:rPr lang="en-GB" dirty="0" smtClean="0"/>
              <a:t>Mainstream</a:t>
            </a:r>
            <a:endParaRPr lang="en-IE" dirty="0"/>
          </a:p>
        </p:txBody>
      </p:sp>
    </p:spTree>
    <p:extLst>
      <p:ext uri="{BB962C8B-B14F-4D97-AF65-F5344CB8AC3E}">
        <p14:creationId xmlns:p14="http://schemas.microsoft.com/office/powerpoint/2010/main" val="89953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05" y="1412776"/>
            <a:ext cx="8229600" cy="1143000"/>
          </a:xfrm>
        </p:spPr>
        <p:txBody>
          <a:bodyPr/>
          <a:lstStyle/>
          <a:p>
            <a:r>
              <a:rPr lang="en-GB" dirty="0"/>
              <a:t>Support for Additional and Special Education Needs in St </a:t>
            </a:r>
            <a:r>
              <a:rPr lang="en-GB" dirty="0" err="1"/>
              <a:t>Farnan’s</a:t>
            </a:r>
            <a:r>
              <a:rPr lang="en-GB" dirty="0"/>
              <a:t> PPS.</a:t>
            </a:r>
          </a:p>
        </p:txBody>
      </p:sp>
      <p:sp>
        <p:nvSpPr>
          <p:cNvPr id="3" name="Content Placeholder 2"/>
          <p:cNvSpPr>
            <a:spLocks noGrp="1"/>
          </p:cNvSpPr>
          <p:nvPr>
            <p:ph sz="half" idx="1"/>
          </p:nvPr>
        </p:nvSpPr>
        <p:spPr>
          <a:xfrm>
            <a:off x="509582" y="2708920"/>
            <a:ext cx="4038600" cy="4434840"/>
          </a:xfrm>
        </p:spPr>
        <p:txBody>
          <a:bodyPr/>
          <a:lstStyle/>
          <a:p>
            <a:pPr marL="0" indent="0">
              <a:buNone/>
            </a:pPr>
            <a:r>
              <a:rPr lang="en-GB" b="1" i="1" dirty="0"/>
              <a:t>Inclusion Policy </a:t>
            </a:r>
            <a:r>
              <a:rPr lang="en-GB" dirty="0"/>
              <a:t>available on school website</a:t>
            </a:r>
          </a:p>
          <a:p>
            <a:pPr marL="0" indent="0">
              <a:buNone/>
            </a:pPr>
            <a:r>
              <a:rPr lang="en-GB" b="1" dirty="0"/>
              <a:t>Inclusion on the </a:t>
            </a:r>
            <a:r>
              <a:rPr lang="en-GB" b="1" i="1" dirty="0"/>
              <a:t>Continuum of Support: </a:t>
            </a:r>
          </a:p>
          <a:p>
            <a:pPr marL="0" indent="0">
              <a:buNone/>
            </a:pPr>
            <a:r>
              <a:rPr lang="en-GB" b="1" dirty="0"/>
              <a:t>All students can avail of support when they need it: no diagnosis is required</a:t>
            </a:r>
            <a:endParaRPr lang="en-GB" dirty="0"/>
          </a:p>
        </p:txBody>
      </p:sp>
      <p:pic>
        <p:nvPicPr>
          <p:cNvPr id="5" name="Picture 2" descr="The Continuum of Support (Primary) | National Council for Special Education  - CPD and In-School Suppor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60032" y="2276872"/>
            <a:ext cx="4029857" cy="4442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266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b="1" dirty="0"/>
              <a:t>Support Provision in St </a:t>
            </a:r>
            <a:r>
              <a:rPr lang="en-GB" b="1" dirty="0" err="1"/>
              <a:t>Farnan’s</a:t>
            </a:r>
            <a:r>
              <a:rPr lang="en-GB" b="1" dirty="0"/>
              <a:t> PPS</a:t>
            </a:r>
          </a:p>
        </p:txBody>
      </p:sp>
      <p:sp>
        <p:nvSpPr>
          <p:cNvPr id="8" name="Content Placeholder 7"/>
          <p:cNvSpPr>
            <a:spLocks noGrp="1"/>
          </p:cNvSpPr>
          <p:nvPr>
            <p:ph idx="1"/>
          </p:nvPr>
        </p:nvSpPr>
        <p:spPr/>
        <p:txBody>
          <a:bodyPr/>
          <a:lstStyle/>
          <a:p>
            <a:pPr marL="214313" indent="-214313"/>
            <a:r>
              <a:rPr lang="en-GB" b="1" dirty="0" smtClean="0"/>
              <a:t>Co-teaching</a:t>
            </a:r>
            <a:r>
              <a:rPr lang="en-GB" dirty="0" smtClean="0"/>
              <a:t> </a:t>
            </a:r>
            <a:r>
              <a:rPr lang="en-GB" dirty="0"/>
              <a:t>in mainstream classes</a:t>
            </a:r>
          </a:p>
          <a:p>
            <a:pPr marL="214313" indent="-214313"/>
            <a:r>
              <a:rPr lang="en-GB" dirty="0"/>
              <a:t>Small groups </a:t>
            </a:r>
            <a:r>
              <a:rPr lang="en-GB" b="1" dirty="0"/>
              <a:t>withdrawn</a:t>
            </a:r>
            <a:r>
              <a:rPr lang="en-GB" dirty="0"/>
              <a:t> for learning support</a:t>
            </a:r>
          </a:p>
          <a:p>
            <a:pPr marL="214313" indent="-214313"/>
            <a:r>
              <a:rPr lang="en-GB" b="1" dirty="0"/>
              <a:t>Individual</a:t>
            </a:r>
            <a:r>
              <a:rPr lang="en-GB" dirty="0"/>
              <a:t>, one-to-one support </a:t>
            </a:r>
          </a:p>
          <a:p>
            <a:pPr marL="214313" indent="-214313"/>
            <a:r>
              <a:rPr lang="en-GB" b="1" dirty="0"/>
              <a:t>SNA</a:t>
            </a:r>
            <a:r>
              <a:rPr lang="en-GB" dirty="0"/>
              <a:t> Support</a:t>
            </a:r>
          </a:p>
          <a:p>
            <a:pPr marL="214313" indent="-214313"/>
            <a:r>
              <a:rPr lang="en-GB" dirty="0"/>
              <a:t>Differentiated programmes such as Level 2 Learning Programmes</a:t>
            </a:r>
          </a:p>
          <a:p>
            <a:pPr marL="214313" indent="-214313"/>
            <a:r>
              <a:rPr lang="en-GB" b="1" dirty="0"/>
              <a:t>Special Classes -  Moderate and Autism Classes </a:t>
            </a:r>
            <a:endParaRPr lang="en-GB" b="1" dirty="0" smtClean="0"/>
          </a:p>
          <a:p>
            <a:pPr marL="214313" indent="-214313"/>
            <a:r>
              <a:rPr lang="en-GB" dirty="0"/>
              <a:t>Reasonable Accommodations </a:t>
            </a:r>
            <a:r>
              <a:rPr lang="en-GB" dirty="0" smtClean="0"/>
              <a:t>for state </a:t>
            </a:r>
            <a:r>
              <a:rPr lang="en-GB" dirty="0"/>
              <a:t>exams (</a:t>
            </a:r>
            <a:r>
              <a:rPr lang="en-GB" b="1" dirty="0"/>
              <a:t>RACE</a:t>
            </a:r>
            <a:r>
              <a:rPr lang="en-GB" dirty="0"/>
              <a:t>-where applicable) </a:t>
            </a:r>
          </a:p>
          <a:p>
            <a:pPr marL="0" indent="0">
              <a:buNone/>
            </a:pPr>
            <a:endParaRPr lang="en-GB" b="1" dirty="0"/>
          </a:p>
        </p:txBody>
      </p:sp>
      <p:pic>
        <p:nvPicPr>
          <p:cNvPr id="9" name="Picture 8"/>
          <p:cNvPicPr>
            <a:picLocks noChangeAspect="1"/>
          </p:cNvPicPr>
          <p:nvPr/>
        </p:nvPicPr>
        <p:blipFill>
          <a:blip r:embed="rId2"/>
          <a:stretch>
            <a:fillRect/>
          </a:stretch>
        </p:blipFill>
        <p:spPr>
          <a:xfrm>
            <a:off x="7156080" y="1628179"/>
            <a:ext cx="1833531" cy="2021000"/>
          </a:xfrm>
          <a:prstGeom prst="rect">
            <a:avLst/>
          </a:prstGeom>
        </p:spPr>
      </p:pic>
    </p:spTree>
    <p:extLst>
      <p:ext uri="{BB962C8B-B14F-4D97-AF65-F5344CB8AC3E}">
        <p14:creationId xmlns:p14="http://schemas.microsoft.com/office/powerpoint/2010/main" val="44831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Support Provision in St </a:t>
            </a:r>
            <a:r>
              <a:rPr lang="en-GB" b="1" dirty="0" err="1"/>
              <a:t>Farnan’s</a:t>
            </a:r>
            <a:r>
              <a:rPr lang="en-GB" b="1" dirty="0"/>
              <a:t> PPS</a:t>
            </a:r>
          </a:p>
        </p:txBody>
      </p:sp>
      <p:sp>
        <p:nvSpPr>
          <p:cNvPr id="3" name="Content Placeholder 2"/>
          <p:cNvSpPr>
            <a:spLocks noGrp="1"/>
          </p:cNvSpPr>
          <p:nvPr>
            <p:ph idx="1"/>
          </p:nvPr>
        </p:nvSpPr>
        <p:spPr/>
        <p:txBody>
          <a:bodyPr/>
          <a:lstStyle/>
          <a:p>
            <a:pPr marL="214313" indent="-214313"/>
            <a:r>
              <a:rPr lang="en-GB" dirty="0"/>
              <a:t>Junior Cert Schools Programme </a:t>
            </a:r>
            <a:r>
              <a:rPr lang="en-GB" b="1" dirty="0"/>
              <a:t>(JCSP</a:t>
            </a:r>
            <a:r>
              <a:rPr lang="en-GB" b="1" dirty="0" smtClean="0"/>
              <a:t>)</a:t>
            </a:r>
          </a:p>
          <a:p>
            <a:pPr marL="214313" indent="-214313"/>
            <a:r>
              <a:rPr lang="en-GB" dirty="0" smtClean="0"/>
              <a:t>Level 2 Learning Programmes </a:t>
            </a:r>
            <a:r>
              <a:rPr lang="en-GB" b="1" dirty="0" smtClean="0"/>
              <a:t>(L2LPs) </a:t>
            </a:r>
            <a:endParaRPr lang="en-GB" b="1" dirty="0"/>
          </a:p>
          <a:p>
            <a:pPr marL="214313" indent="-214313"/>
            <a:r>
              <a:rPr lang="en-GB" dirty="0"/>
              <a:t>Mentoring and ‘Check and Connect’ support</a:t>
            </a:r>
          </a:p>
          <a:p>
            <a:pPr marL="214313" indent="-214313"/>
            <a:r>
              <a:rPr lang="en-GB" dirty="0" smtClean="0"/>
              <a:t>Support </a:t>
            </a:r>
            <a:r>
              <a:rPr lang="en-GB" dirty="0"/>
              <a:t>with using assistive technology</a:t>
            </a:r>
          </a:p>
          <a:p>
            <a:pPr marL="214313" indent="-214313"/>
            <a:r>
              <a:rPr lang="en-GB" dirty="0" smtClean="0"/>
              <a:t>Study, organisation and </a:t>
            </a:r>
            <a:r>
              <a:rPr lang="en-GB" dirty="0"/>
              <a:t>learning skills </a:t>
            </a:r>
          </a:p>
          <a:p>
            <a:pPr marL="214313" indent="-214313"/>
            <a:r>
              <a:rPr lang="en-GB" dirty="0"/>
              <a:t>Student Support File and Individual Planning </a:t>
            </a:r>
          </a:p>
          <a:p>
            <a:pPr marL="214313" indent="-214313"/>
            <a:r>
              <a:rPr lang="en-GB" dirty="0"/>
              <a:t>Irish and Language exemptions </a:t>
            </a:r>
          </a:p>
        </p:txBody>
      </p:sp>
      <p:pic>
        <p:nvPicPr>
          <p:cNvPr id="4" name="Picture 2" descr="The Continuum of Support (Primary) | National Council for Special Education  - CPD and In-School Support"/>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042918" y="3469822"/>
            <a:ext cx="1832348" cy="202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306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30" y="1340768"/>
            <a:ext cx="8229600" cy="1143000"/>
          </a:xfrm>
        </p:spPr>
        <p:txBody>
          <a:bodyPr/>
          <a:lstStyle/>
          <a:p>
            <a:pPr algn="ctr"/>
            <a:r>
              <a:rPr lang="en-GB" dirty="0" smtClean="0"/>
              <a:t>Support for Additional and Special Education Needs in St </a:t>
            </a:r>
            <a:r>
              <a:rPr lang="en-GB" dirty="0" err="1" smtClean="0"/>
              <a:t>Farnan’s</a:t>
            </a:r>
            <a:r>
              <a:rPr lang="en-GB" dirty="0" smtClean="0"/>
              <a:t> PPS.</a:t>
            </a:r>
            <a:endParaRPr lang="en-GB" dirty="0"/>
          </a:p>
        </p:txBody>
      </p:sp>
      <p:sp>
        <p:nvSpPr>
          <p:cNvPr id="3" name="Content Placeholder 2"/>
          <p:cNvSpPr>
            <a:spLocks noGrp="1"/>
          </p:cNvSpPr>
          <p:nvPr>
            <p:ph idx="1"/>
          </p:nvPr>
        </p:nvSpPr>
        <p:spPr>
          <a:xfrm>
            <a:off x="539552" y="2348880"/>
            <a:ext cx="8229600" cy="4389437"/>
          </a:xfrm>
        </p:spPr>
        <p:txBody>
          <a:bodyPr>
            <a:normAutofit fontScale="92500"/>
          </a:bodyPr>
          <a:lstStyle/>
          <a:p>
            <a:pPr marL="0" indent="0">
              <a:buNone/>
            </a:pPr>
            <a:r>
              <a:rPr lang="en-GB" b="1" dirty="0" smtClean="0"/>
              <a:t>Information </a:t>
            </a:r>
            <a:r>
              <a:rPr lang="en-GB" b="1" dirty="0"/>
              <a:t>about students’ needs collected from: </a:t>
            </a:r>
          </a:p>
          <a:p>
            <a:pPr marL="214313" indent="-214313"/>
            <a:r>
              <a:rPr lang="en-GB" dirty="0"/>
              <a:t>Application form </a:t>
            </a:r>
          </a:p>
          <a:p>
            <a:pPr marL="214313" indent="-214313"/>
            <a:r>
              <a:rPr lang="en-GB" dirty="0"/>
              <a:t>Professional Assessment reports</a:t>
            </a:r>
          </a:p>
          <a:p>
            <a:pPr marL="214313" indent="-214313"/>
            <a:r>
              <a:rPr lang="en-GB" b="1" dirty="0"/>
              <a:t>Parents/ guardians consultations </a:t>
            </a:r>
            <a:r>
              <a:rPr lang="en-GB" b="1" dirty="0" smtClean="0"/>
              <a:t>&amp; communication</a:t>
            </a:r>
            <a:endParaRPr lang="en-GB" b="1" dirty="0"/>
          </a:p>
          <a:p>
            <a:pPr marL="214313" indent="-214313"/>
            <a:r>
              <a:rPr lang="en-GB" dirty="0"/>
              <a:t>Primary school reports &amp; Primary Passport</a:t>
            </a:r>
          </a:p>
          <a:p>
            <a:pPr marL="214313" indent="-214313"/>
            <a:r>
              <a:rPr lang="en-GB" dirty="0"/>
              <a:t>School– based formal and informal assessment</a:t>
            </a:r>
          </a:p>
          <a:p>
            <a:pPr marL="214313" indent="-214313"/>
            <a:r>
              <a:rPr lang="en-GB" dirty="0"/>
              <a:t>School-based observations and subject teacher feedback</a:t>
            </a:r>
          </a:p>
          <a:p>
            <a:pPr marL="214313" indent="-214313"/>
            <a:r>
              <a:rPr lang="en-GB" dirty="0"/>
              <a:t>Entrance Assessment </a:t>
            </a:r>
            <a:r>
              <a:rPr lang="en-GB" dirty="0" smtClean="0"/>
              <a:t>and further </a:t>
            </a:r>
            <a:r>
              <a:rPr lang="en-GB" b="1" dirty="0" smtClean="0"/>
              <a:t>standardised</a:t>
            </a:r>
            <a:r>
              <a:rPr lang="en-GB" dirty="0" smtClean="0"/>
              <a:t> testing</a:t>
            </a:r>
          </a:p>
          <a:p>
            <a:pPr marL="214313" indent="-214313"/>
            <a:r>
              <a:rPr lang="en-GB" dirty="0" smtClean="0"/>
              <a:t>All documentation held in the strictest confidence and following GDPR guidelines </a:t>
            </a:r>
            <a:endParaRPr lang="en-GB" dirty="0"/>
          </a:p>
          <a:p>
            <a:endParaRPr lang="en-GB" dirty="0"/>
          </a:p>
        </p:txBody>
      </p:sp>
    </p:spTree>
    <p:extLst>
      <p:ext uri="{BB962C8B-B14F-4D97-AF65-F5344CB8AC3E}">
        <p14:creationId xmlns:p14="http://schemas.microsoft.com/office/powerpoint/2010/main" val="2471283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7929" y="1309585"/>
            <a:ext cx="4129391" cy="923330"/>
          </a:xfrm>
          <a:prstGeom prst="rect">
            <a:avLst/>
          </a:prstGeom>
          <a:noFill/>
        </p:spPr>
        <p:txBody>
          <a:bodyPr wrap="square" rtlCol="0">
            <a:spAutoFit/>
          </a:bodyPr>
          <a:lstStyle/>
          <a:p>
            <a:endParaRPr lang="en-GB" dirty="0"/>
          </a:p>
          <a:p>
            <a:r>
              <a:rPr lang="en-GB" b="1" dirty="0"/>
              <a:t> </a:t>
            </a:r>
            <a:endParaRPr lang="en-GB" dirty="0"/>
          </a:p>
          <a:p>
            <a:r>
              <a:rPr lang="en-GB" dirty="0"/>
              <a:t> </a:t>
            </a:r>
          </a:p>
        </p:txBody>
      </p:sp>
      <p:sp>
        <p:nvSpPr>
          <p:cNvPr id="5" name="Title 4"/>
          <p:cNvSpPr>
            <a:spLocks noGrp="1"/>
          </p:cNvSpPr>
          <p:nvPr>
            <p:ph type="title"/>
          </p:nvPr>
        </p:nvSpPr>
        <p:spPr/>
        <p:txBody>
          <a:bodyPr>
            <a:normAutofit fontScale="90000"/>
          </a:bodyPr>
          <a:lstStyle/>
          <a:p>
            <a:r>
              <a:rPr lang="en-GB" dirty="0"/>
              <a:t>Support for Additional and Special Education Needs in St </a:t>
            </a:r>
            <a:r>
              <a:rPr lang="en-GB" dirty="0" err="1"/>
              <a:t>Farnan’s</a:t>
            </a:r>
            <a:r>
              <a:rPr lang="en-GB" dirty="0"/>
              <a:t> PPS.</a:t>
            </a:r>
          </a:p>
        </p:txBody>
      </p:sp>
      <p:sp>
        <p:nvSpPr>
          <p:cNvPr id="6" name="Content Placeholder 5"/>
          <p:cNvSpPr>
            <a:spLocks noGrp="1"/>
          </p:cNvSpPr>
          <p:nvPr>
            <p:ph sz="half" idx="1"/>
          </p:nvPr>
        </p:nvSpPr>
        <p:spPr/>
        <p:txBody>
          <a:bodyPr>
            <a:normAutofit lnSpcReduction="10000"/>
          </a:bodyPr>
          <a:lstStyle/>
          <a:p>
            <a:pPr marL="0" indent="0">
              <a:buNone/>
            </a:pPr>
            <a:r>
              <a:rPr lang="en-GB" dirty="0" smtClean="0"/>
              <a:t>Standardised Assessments:</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p:txBody>
      </p:sp>
      <p:sp>
        <p:nvSpPr>
          <p:cNvPr id="9" name="Content Placeholder 8"/>
          <p:cNvSpPr>
            <a:spLocks noGrp="1"/>
          </p:cNvSpPr>
          <p:nvPr>
            <p:ph sz="half" idx="2"/>
          </p:nvPr>
        </p:nvSpPr>
        <p:spPr/>
        <p:txBody>
          <a:bodyPr>
            <a:normAutofit lnSpcReduction="10000"/>
          </a:bodyPr>
          <a:lstStyle/>
          <a:p>
            <a:pPr marL="0" indent="0">
              <a:buNone/>
            </a:pPr>
            <a:r>
              <a:rPr lang="en-GB" dirty="0"/>
              <a:t>Standardised assessments that will help us to teach your child</a:t>
            </a:r>
            <a:r>
              <a:rPr lang="en-GB" dirty="0" smtClean="0"/>
              <a:t>.</a:t>
            </a:r>
          </a:p>
          <a:p>
            <a:pPr marL="0" indent="0">
              <a:buNone/>
            </a:pPr>
            <a:r>
              <a:rPr lang="en-GB" b="1" dirty="0" smtClean="0"/>
              <a:t>Cognitive Abilities </a:t>
            </a:r>
            <a:r>
              <a:rPr lang="en-GB" b="1" dirty="0"/>
              <a:t>T</a:t>
            </a:r>
            <a:r>
              <a:rPr lang="en-GB" b="1" dirty="0" smtClean="0"/>
              <a:t>est – measure of strengths and needs of student </a:t>
            </a:r>
            <a:endParaRPr lang="en-GB" b="1" dirty="0"/>
          </a:p>
          <a:p>
            <a:pPr marL="0" indent="0">
              <a:buNone/>
            </a:pPr>
            <a:endParaRPr lang="en-GB" dirty="0" smtClean="0"/>
          </a:p>
          <a:p>
            <a:pPr marL="0" indent="0">
              <a:buNone/>
            </a:pPr>
            <a:r>
              <a:rPr lang="en-GB" dirty="0" smtClean="0"/>
              <a:t>Aptitude or Skills tests – measure of literacy and numeracy skills</a:t>
            </a:r>
          </a:p>
          <a:p>
            <a:pPr marL="0" indent="0">
              <a:buNone/>
            </a:pPr>
            <a:r>
              <a:rPr lang="en-GB" dirty="0" smtClean="0"/>
              <a:t>Standardised by age</a:t>
            </a:r>
            <a:endParaRPr lang="en-GB" dirty="0"/>
          </a:p>
        </p:txBody>
      </p:sp>
      <p:pic>
        <p:nvPicPr>
          <p:cNvPr id="13" name="Picture 2" descr="Year 7 Transition Service - FF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1032" y="4163055"/>
            <a:ext cx="2328998" cy="650779"/>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5"/>
          <p:cNvPicPr>
            <a:picLocks noChangeAspect="1"/>
          </p:cNvPicPr>
          <p:nvPr/>
        </p:nvPicPr>
        <p:blipFill rotWithShape="1">
          <a:blip r:embed="rId3"/>
          <a:srcRect l="25695" r="9870"/>
          <a:stretch/>
        </p:blipFill>
        <p:spPr>
          <a:xfrm>
            <a:off x="2607773" y="5153370"/>
            <a:ext cx="1380924" cy="1200150"/>
          </a:xfrm>
          <a:prstGeom prst="rect">
            <a:avLst/>
          </a:prstGeom>
        </p:spPr>
      </p:pic>
      <p:pic>
        <p:nvPicPr>
          <p:cNvPr id="15" name="Picture 4" descr="Maths Assessment for Learning and Teaching - Ma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68" y="5235176"/>
            <a:ext cx="1513202" cy="11334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929855"/>
            <a:ext cx="3429000" cy="750094"/>
          </a:xfrm>
          <a:prstGeom prst="rect">
            <a:avLst/>
          </a:prstGeom>
        </p:spPr>
      </p:pic>
    </p:spTree>
    <p:extLst>
      <p:ext uri="{BB962C8B-B14F-4D97-AF65-F5344CB8AC3E}">
        <p14:creationId xmlns:p14="http://schemas.microsoft.com/office/powerpoint/2010/main" val="27406767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584" y="188640"/>
            <a:ext cx="8229600" cy="1143000"/>
          </a:xfrm>
        </p:spPr>
        <p:txBody>
          <a:bodyPr/>
          <a:lstStyle/>
          <a:p>
            <a:r>
              <a:rPr lang="en-GB" dirty="0" smtClean="0"/>
              <a:t>Information from Parents </a:t>
            </a:r>
            <a:endParaRPr lang="en-GB" dirty="0"/>
          </a:p>
        </p:txBody>
      </p:sp>
      <p:sp>
        <p:nvSpPr>
          <p:cNvPr id="3" name="Content Placeholder 2"/>
          <p:cNvSpPr>
            <a:spLocks noGrp="1"/>
          </p:cNvSpPr>
          <p:nvPr>
            <p:ph idx="1"/>
          </p:nvPr>
        </p:nvSpPr>
        <p:spPr>
          <a:xfrm>
            <a:off x="465430" y="1556792"/>
            <a:ext cx="8229600" cy="4389437"/>
          </a:xfrm>
        </p:spPr>
        <p:txBody>
          <a:bodyPr/>
          <a:lstStyle/>
          <a:p>
            <a:pPr marL="0" indent="0">
              <a:buNone/>
            </a:pPr>
            <a:r>
              <a:rPr lang="en-GB" b="1" dirty="0"/>
              <a:t>Please make sure that you send in all information about your child’s learning needs to St Farnan’s PPS so we can support their transition from Primary school and their learning throughout their time in Post-Primary. </a:t>
            </a:r>
            <a:endParaRPr lang="en-GB" b="1" dirty="0" smtClean="0"/>
          </a:p>
          <a:p>
            <a:pPr marL="0" indent="0">
              <a:buNone/>
            </a:pPr>
            <a:endParaRPr lang="en-GB" b="1" dirty="0" smtClean="0"/>
          </a:p>
          <a:p>
            <a:pPr marL="0" indent="0">
              <a:buNone/>
            </a:pPr>
            <a:r>
              <a:rPr lang="en-GB" dirty="0" smtClean="0"/>
              <a:t>SET department work in partnership with parents/ guardians and students: we are all on the same team!</a:t>
            </a:r>
          </a:p>
          <a:p>
            <a:pPr marL="0" indent="0">
              <a:buNone/>
            </a:pPr>
            <a:endParaRPr lang="en-GB" dirty="0" smtClean="0"/>
          </a:p>
          <a:p>
            <a:pPr marL="0" indent="0">
              <a:buNone/>
            </a:pPr>
            <a:r>
              <a:rPr lang="en-GB" b="1" dirty="0" smtClean="0"/>
              <a:t>It is essential that we receive all information about your child’s learning – needs and strengths ahead of the start of their first term in St </a:t>
            </a:r>
            <a:r>
              <a:rPr lang="en-GB" b="1" dirty="0" err="1" smtClean="0"/>
              <a:t>Farnan’s</a:t>
            </a:r>
            <a:r>
              <a:rPr lang="en-GB" b="1" dirty="0" smtClean="0"/>
              <a:t>. </a:t>
            </a:r>
          </a:p>
          <a:p>
            <a:pPr marL="0" indent="0">
              <a:buNone/>
            </a:pPr>
            <a:endParaRPr lang="en-GB" b="1" dirty="0"/>
          </a:p>
          <a:p>
            <a:pPr marL="0" indent="0">
              <a:buNone/>
            </a:pPr>
            <a:endParaRPr lang="en-GB" dirty="0"/>
          </a:p>
        </p:txBody>
      </p:sp>
    </p:spTree>
    <p:extLst>
      <p:ext uri="{BB962C8B-B14F-4D97-AF65-F5344CB8AC3E}">
        <p14:creationId xmlns:p14="http://schemas.microsoft.com/office/powerpoint/2010/main" val="427349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363663"/>
            <a:ext cx="8229600" cy="1143000"/>
          </a:xfrm>
        </p:spPr>
        <p:txBody>
          <a:bodyPr/>
          <a:lstStyle/>
          <a:p>
            <a:r>
              <a:rPr lang="en-GB" dirty="0"/>
              <a:t>Support for Additional and Special Education Needs in St </a:t>
            </a:r>
            <a:r>
              <a:rPr lang="en-GB" dirty="0" err="1"/>
              <a:t>Farnan’s</a:t>
            </a:r>
            <a:r>
              <a:rPr lang="en-GB" dirty="0"/>
              <a:t> PPS.</a:t>
            </a:r>
          </a:p>
        </p:txBody>
      </p:sp>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Irish exemptions in First Year </a:t>
            </a:r>
          </a:p>
          <a:p>
            <a:pPr marL="0" indent="0">
              <a:buNone/>
            </a:pPr>
            <a:r>
              <a:rPr lang="en-GB" b="1" dirty="0" smtClean="0"/>
              <a:t>St </a:t>
            </a:r>
            <a:r>
              <a:rPr lang="en-GB" b="1" dirty="0" err="1" smtClean="0"/>
              <a:t>Farnan’s</a:t>
            </a:r>
            <a:r>
              <a:rPr lang="en-GB" b="1" dirty="0" smtClean="0"/>
              <a:t> cannot support your child to be exempt from Irish if we do not have a copy of their Irish exemption. </a:t>
            </a:r>
          </a:p>
          <a:p>
            <a:pPr marL="0" indent="0">
              <a:buNone/>
            </a:pPr>
            <a:r>
              <a:rPr lang="en-GB" b="1" dirty="0" smtClean="0"/>
              <a:t>Please ensure all documentation is provided to the school. </a:t>
            </a:r>
          </a:p>
          <a:p>
            <a:pPr marL="0" indent="0">
              <a:buNone/>
            </a:pPr>
            <a:r>
              <a:rPr lang="en-GB" dirty="0" smtClean="0"/>
              <a:t>Contact </a:t>
            </a:r>
            <a:r>
              <a:rPr lang="en-GB" dirty="0"/>
              <a:t>the school office or email for the attention </a:t>
            </a:r>
            <a:r>
              <a:rPr lang="en-GB" dirty="0" smtClean="0"/>
              <a:t>of SET Department / Iseult </a:t>
            </a:r>
            <a:r>
              <a:rPr lang="en-GB" dirty="0" err="1"/>
              <a:t>O’Donoghue</a:t>
            </a:r>
            <a:r>
              <a:rPr lang="en-GB" dirty="0"/>
              <a:t> – we are looking forward to working with you all! </a:t>
            </a:r>
          </a:p>
        </p:txBody>
      </p:sp>
    </p:spTree>
    <p:extLst>
      <p:ext uri="{BB962C8B-B14F-4D97-AF65-F5344CB8AC3E}">
        <p14:creationId xmlns:p14="http://schemas.microsoft.com/office/powerpoint/2010/main" val="3024937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36912"/>
            <a:ext cx="8229600" cy="1143000"/>
          </a:xfrm>
        </p:spPr>
        <p:txBody>
          <a:bodyPr/>
          <a:lstStyle/>
          <a:p>
            <a:pPr algn="ctr"/>
            <a:r>
              <a:rPr lang="en-GB" dirty="0" smtClean="0"/>
              <a:t>Ms. Anna Bourke</a:t>
            </a:r>
            <a:br>
              <a:rPr lang="en-GB" dirty="0" smtClean="0"/>
            </a:br>
            <a:r>
              <a:rPr lang="en-GB" dirty="0"/>
              <a:t/>
            </a:r>
            <a:br>
              <a:rPr lang="en-GB" dirty="0"/>
            </a:br>
            <a:r>
              <a:rPr lang="en-GB" dirty="0" smtClean="0"/>
              <a:t>Year Head</a:t>
            </a:r>
            <a:endParaRPr lang="en-IE" dirty="0"/>
          </a:p>
        </p:txBody>
      </p:sp>
    </p:spTree>
    <p:extLst>
      <p:ext uri="{BB962C8B-B14F-4D97-AF65-F5344CB8AC3E}">
        <p14:creationId xmlns:p14="http://schemas.microsoft.com/office/powerpoint/2010/main" val="3374754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6632"/>
            <a:ext cx="8229600" cy="1143000"/>
          </a:xfrm>
        </p:spPr>
        <p:txBody>
          <a:bodyPr/>
          <a:lstStyle/>
          <a:p>
            <a:pPr algn="ctr"/>
            <a:r>
              <a:rPr lang="en-GB" dirty="0" smtClean="0"/>
              <a:t>What is an ETB school?</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9952" y="2132856"/>
            <a:ext cx="4651059" cy="4389437"/>
          </a:xfrm>
        </p:spPr>
      </p:pic>
      <p:sp>
        <p:nvSpPr>
          <p:cNvPr id="5" name="Rectangle 4"/>
          <p:cNvSpPr/>
          <p:nvPr/>
        </p:nvSpPr>
        <p:spPr>
          <a:xfrm>
            <a:off x="179512" y="1563650"/>
            <a:ext cx="8784976" cy="400110"/>
          </a:xfrm>
          <a:prstGeom prst="rect">
            <a:avLst/>
          </a:prstGeom>
        </p:spPr>
        <p:txBody>
          <a:bodyPr wrap="square">
            <a:spAutoFit/>
          </a:bodyPr>
          <a:lstStyle/>
          <a:p>
            <a:r>
              <a:rPr lang="en-GB" dirty="0" smtClean="0"/>
              <a:t>Kildare and </a:t>
            </a:r>
            <a:r>
              <a:rPr lang="en-GB" sz="2000" dirty="0" smtClean="0"/>
              <a:t>Wicklow</a:t>
            </a:r>
            <a:r>
              <a:rPr lang="en-GB" dirty="0" smtClean="0"/>
              <a:t> ETB Community College – 22 second level schools</a:t>
            </a:r>
            <a:endParaRPr lang="en-GB" dirty="0"/>
          </a:p>
        </p:txBody>
      </p:sp>
      <p:sp>
        <p:nvSpPr>
          <p:cNvPr id="6" name="Rectangle 5"/>
          <p:cNvSpPr/>
          <p:nvPr/>
        </p:nvSpPr>
        <p:spPr>
          <a:xfrm>
            <a:off x="865902" y="5085184"/>
            <a:ext cx="7560840" cy="461665"/>
          </a:xfrm>
          <a:prstGeom prst="rect">
            <a:avLst/>
          </a:prstGeom>
        </p:spPr>
        <p:txBody>
          <a:bodyPr wrap="square">
            <a:spAutoFit/>
          </a:bodyPr>
          <a:lstStyle/>
          <a:p>
            <a:r>
              <a:rPr lang="en-GB" sz="2400" dirty="0" smtClean="0"/>
              <a:t>Co-educational</a:t>
            </a:r>
            <a:endParaRPr lang="en-GB" dirty="0"/>
          </a:p>
        </p:txBody>
      </p:sp>
      <p:sp>
        <p:nvSpPr>
          <p:cNvPr id="7" name="Rectangle 6"/>
          <p:cNvSpPr/>
          <p:nvPr/>
        </p:nvSpPr>
        <p:spPr>
          <a:xfrm>
            <a:off x="835968" y="2424335"/>
            <a:ext cx="7560840" cy="461665"/>
          </a:xfrm>
          <a:prstGeom prst="rect">
            <a:avLst/>
          </a:prstGeom>
        </p:spPr>
        <p:txBody>
          <a:bodyPr wrap="square">
            <a:spAutoFit/>
          </a:bodyPr>
          <a:lstStyle/>
          <a:p>
            <a:r>
              <a:rPr lang="en-GB" sz="2400" dirty="0" smtClean="0"/>
              <a:t>State</a:t>
            </a:r>
            <a:r>
              <a:rPr lang="en-GB" sz="1400" dirty="0" smtClean="0"/>
              <a:t> </a:t>
            </a:r>
            <a:r>
              <a:rPr lang="en-GB" sz="2400" dirty="0" smtClean="0"/>
              <a:t>run</a:t>
            </a:r>
            <a:r>
              <a:rPr lang="en-GB" sz="1400" dirty="0" smtClean="0"/>
              <a:t> </a:t>
            </a:r>
            <a:r>
              <a:rPr lang="en-GB" sz="2400" dirty="0" smtClean="0"/>
              <a:t>school</a:t>
            </a:r>
            <a:endParaRPr lang="en-GB" dirty="0"/>
          </a:p>
        </p:txBody>
      </p:sp>
      <p:sp>
        <p:nvSpPr>
          <p:cNvPr id="8" name="Rectangle 7"/>
          <p:cNvSpPr/>
          <p:nvPr/>
        </p:nvSpPr>
        <p:spPr>
          <a:xfrm>
            <a:off x="835968" y="3726414"/>
            <a:ext cx="7560840" cy="461665"/>
          </a:xfrm>
          <a:prstGeom prst="rect">
            <a:avLst/>
          </a:prstGeom>
        </p:spPr>
        <p:txBody>
          <a:bodyPr wrap="square">
            <a:spAutoFit/>
          </a:bodyPr>
          <a:lstStyle/>
          <a:p>
            <a:r>
              <a:rPr lang="en-GB" sz="2400" dirty="0" smtClean="0"/>
              <a:t>Multi-denominational</a:t>
            </a:r>
            <a:endParaRPr lang="en-GB" sz="2400" dirty="0"/>
          </a:p>
        </p:txBody>
      </p:sp>
    </p:spTree>
    <p:extLst>
      <p:ext uri="{BB962C8B-B14F-4D97-AF65-F5344CB8AC3E}">
        <p14:creationId xmlns:p14="http://schemas.microsoft.com/office/powerpoint/2010/main" val="752364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a:extLst>
              <a:ext uri="{FF2B5EF4-FFF2-40B4-BE49-F238E27FC236}">
                <a16:creationId xmlns:a16="http://schemas.microsoft.com/office/drawing/2014/main" id="{18287567-EEC8-407E-9DAE-4F4AF413966A}"/>
              </a:ext>
            </a:extLst>
          </p:cNvPr>
          <p:cNvSpPr>
            <a:spLocks noGrp="1"/>
          </p:cNvSpPr>
          <p:nvPr>
            <p:ph type="title"/>
          </p:nvPr>
        </p:nvSpPr>
        <p:spPr>
          <a:xfrm>
            <a:off x="684213" y="115888"/>
            <a:ext cx="8229600" cy="1143000"/>
          </a:xfrm>
        </p:spPr>
        <p:txBody>
          <a:bodyPr/>
          <a:lstStyle/>
          <a:p>
            <a:pPr eaLnBrk="1" hangingPunct="1"/>
            <a:r>
              <a:rPr lang="en-IE" altLang="en-US" sz="4000"/>
              <a:t>Challenges for 1</a:t>
            </a:r>
            <a:r>
              <a:rPr lang="en-IE" altLang="en-US" sz="4000" baseline="30000"/>
              <a:t>st</a:t>
            </a:r>
            <a:r>
              <a:rPr lang="en-IE" altLang="en-US" sz="4000"/>
              <a:t> Years</a:t>
            </a:r>
          </a:p>
        </p:txBody>
      </p:sp>
      <p:sp>
        <p:nvSpPr>
          <p:cNvPr id="23555" name="Rectangle 3">
            <a:extLst>
              <a:ext uri="{FF2B5EF4-FFF2-40B4-BE49-F238E27FC236}">
                <a16:creationId xmlns:a16="http://schemas.microsoft.com/office/drawing/2014/main" id="{91661EA0-B5FD-4E5C-8366-7B8A77BE81F6}"/>
              </a:ext>
            </a:extLst>
          </p:cNvPr>
          <p:cNvSpPr>
            <a:spLocks noGrp="1"/>
          </p:cNvSpPr>
          <p:nvPr>
            <p:ph type="body" idx="1"/>
          </p:nvPr>
        </p:nvSpPr>
        <p:spPr>
          <a:xfrm>
            <a:off x="395288" y="1341438"/>
            <a:ext cx="8229600" cy="4389437"/>
          </a:xfrm>
        </p:spPr>
        <p:txBody>
          <a:bodyPr/>
          <a:lstStyle/>
          <a:p>
            <a:pPr eaLnBrk="1" hangingPunct="1"/>
            <a:r>
              <a:rPr lang="en-IE" altLang="en-US" dirty="0"/>
              <a:t>Longer day</a:t>
            </a:r>
          </a:p>
          <a:p>
            <a:pPr eaLnBrk="1" hangingPunct="1"/>
            <a:r>
              <a:rPr lang="en-IE" altLang="en-US" dirty="0"/>
              <a:t>Being the smallest </a:t>
            </a:r>
          </a:p>
          <a:p>
            <a:pPr eaLnBrk="1" hangingPunct="1"/>
            <a:r>
              <a:rPr lang="en-IE" altLang="en-US" dirty="0"/>
              <a:t>New teachers and teaching methods</a:t>
            </a:r>
          </a:p>
          <a:p>
            <a:pPr eaLnBrk="1" hangingPunct="1"/>
            <a:r>
              <a:rPr lang="en-IE" altLang="en-US" dirty="0"/>
              <a:t>New subjects / New timetable</a:t>
            </a:r>
          </a:p>
          <a:p>
            <a:pPr eaLnBrk="1" hangingPunct="1"/>
            <a:r>
              <a:rPr lang="en-IE" altLang="en-US" dirty="0"/>
              <a:t>New friends</a:t>
            </a:r>
          </a:p>
          <a:p>
            <a:pPr eaLnBrk="1" hangingPunct="1"/>
            <a:r>
              <a:rPr lang="en-IE" altLang="en-US" dirty="0"/>
              <a:t>Lockers</a:t>
            </a:r>
          </a:p>
          <a:p>
            <a:pPr eaLnBrk="1" hangingPunct="1"/>
            <a:r>
              <a:rPr lang="en-IE" altLang="en-US" sz="2800" dirty="0"/>
              <a:t>Changing classes for each subject</a:t>
            </a:r>
          </a:p>
          <a:p>
            <a:pPr eaLnBrk="1" hangingPunct="1"/>
            <a:r>
              <a:rPr lang="en-IE" altLang="en-US" sz="2800" dirty="0"/>
              <a:t>Management of </a:t>
            </a:r>
            <a:r>
              <a:rPr lang="en-IE" altLang="en-US" sz="2800" dirty="0" smtClean="0"/>
              <a:t>homework - </a:t>
            </a:r>
            <a:r>
              <a:rPr lang="en-IE" altLang="en-US" sz="2800" dirty="0"/>
              <a:t>some homework may not be due for a few days</a:t>
            </a:r>
          </a:p>
          <a:p>
            <a:pPr eaLnBrk="1" hangingPunct="1"/>
            <a:r>
              <a:rPr lang="en-IE" altLang="en-US" sz="2800" dirty="0"/>
              <a:t>New language of post-primary school</a:t>
            </a:r>
          </a:p>
          <a:p>
            <a:pPr eaLnBrk="1" hangingPunct="1"/>
            <a:endParaRPr lang="en-IE"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a:extLst>
              <a:ext uri="{FF2B5EF4-FFF2-40B4-BE49-F238E27FC236}">
                <a16:creationId xmlns:a16="http://schemas.microsoft.com/office/drawing/2014/main" id="{42392A9B-498E-4735-AB77-D56A43DE66A7}"/>
              </a:ext>
            </a:extLst>
          </p:cNvPr>
          <p:cNvSpPr>
            <a:spLocks noGrp="1"/>
          </p:cNvSpPr>
          <p:nvPr>
            <p:ph type="title"/>
          </p:nvPr>
        </p:nvSpPr>
        <p:spPr>
          <a:xfrm>
            <a:off x="1835696" y="260648"/>
            <a:ext cx="8229600" cy="1143000"/>
          </a:xfrm>
        </p:spPr>
        <p:txBody>
          <a:bodyPr/>
          <a:lstStyle/>
          <a:p>
            <a:pPr eaLnBrk="1" hangingPunct="1"/>
            <a:r>
              <a:rPr lang="en-IE" altLang="en-US" dirty="0"/>
              <a:t>What Can Parents Do</a:t>
            </a:r>
          </a:p>
        </p:txBody>
      </p:sp>
      <p:sp>
        <p:nvSpPr>
          <p:cNvPr id="27651" name="Rectangle 3">
            <a:extLst>
              <a:ext uri="{FF2B5EF4-FFF2-40B4-BE49-F238E27FC236}">
                <a16:creationId xmlns:a16="http://schemas.microsoft.com/office/drawing/2014/main" id="{62D034D8-C383-4339-AC71-7EF8621BD92D}"/>
              </a:ext>
            </a:extLst>
          </p:cNvPr>
          <p:cNvSpPr>
            <a:spLocks noGrp="1"/>
          </p:cNvSpPr>
          <p:nvPr>
            <p:ph type="body" idx="1"/>
          </p:nvPr>
        </p:nvSpPr>
        <p:spPr>
          <a:xfrm>
            <a:off x="323528" y="1386172"/>
            <a:ext cx="8435975" cy="4662487"/>
          </a:xfrm>
        </p:spPr>
        <p:txBody>
          <a:bodyPr/>
          <a:lstStyle/>
          <a:p>
            <a:pPr eaLnBrk="1" hangingPunct="1"/>
            <a:r>
              <a:rPr lang="en-IE" altLang="en-US" sz="2400" dirty="0"/>
              <a:t>Talk to your son/daughter about 1</a:t>
            </a:r>
            <a:r>
              <a:rPr lang="en-IE" altLang="en-US" sz="2400" baseline="30000" dirty="0"/>
              <a:t>st</a:t>
            </a:r>
            <a:r>
              <a:rPr lang="en-IE" altLang="en-US" sz="2400" dirty="0"/>
              <a:t> Year</a:t>
            </a:r>
          </a:p>
          <a:p>
            <a:pPr eaLnBrk="1" hangingPunct="1"/>
            <a:r>
              <a:rPr lang="en-IE" altLang="en-US" sz="2400" dirty="0"/>
              <a:t>Acknowledge that 1</a:t>
            </a:r>
            <a:r>
              <a:rPr lang="en-IE" altLang="en-US" sz="2400" baseline="30000" dirty="0"/>
              <a:t>st</a:t>
            </a:r>
            <a:r>
              <a:rPr lang="en-IE" altLang="en-US" sz="2400" dirty="0"/>
              <a:t> Year can be difficult</a:t>
            </a:r>
          </a:p>
          <a:p>
            <a:pPr eaLnBrk="1" hangingPunct="1"/>
            <a:r>
              <a:rPr lang="en-IE" altLang="en-US" sz="2400" dirty="0"/>
              <a:t>Have clear boundaries and limits in place</a:t>
            </a:r>
          </a:p>
          <a:p>
            <a:pPr eaLnBrk="1" hangingPunct="1"/>
            <a:r>
              <a:rPr lang="en-IE" altLang="en-US" sz="2400" dirty="0"/>
              <a:t>Encourage your son /daughter to get involved in school life</a:t>
            </a:r>
          </a:p>
          <a:p>
            <a:pPr eaLnBrk="1" hangingPunct="1"/>
            <a:r>
              <a:rPr lang="en-IE" altLang="en-US" sz="2400" dirty="0"/>
              <a:t>Encourage a healthy lifestyle (sleep, diet, exercise)</a:t>
            </a:r>
          </a:p>
          <a:p>
            <a:pPr eaLnBrk="1" hangingPunct="1"/>
            <a:r>
              <a:rPr lang="en-IE" altLang="en-US" sz="2400" dirty="0"/>
              <a:t>Address problems immediately (regarding homework, friends, behaviour) </a:t>
            </a:r>
            <a:r>
              <a:rPr lang="en-IE" altLang="en-US" sz="2400" dirty="0" smtClean="0"/>
              <a:t>and communicate </a:t>
            </a:r>
            <a:r>
              <a:rPr lang="en-IE" altLang="en-US" sz="2400" dirty="0"/>
              <a:t>with the school ASAP if there is a problem </a:t>
            </a:r>
          </a:p>
          <a:p>
            <a:pPr eaLnBrk="1" hangingPunct="1"/>
            <a:r>
              <a:rPr lang="en-IE" altLang="en-US" sz="2400" dirty="0" smtClean="0"/>
              <a:t>Homework </a:t>
            </a:r>
            <a:r>
              <a:rPr lang="en-IE" altLang="en-US" sz="2400" dirty="0"/>
              <a:t>timetable- try to get homework completed within a certain </a:t>
            </a:r>
            <a:r>
              <a:rPr lang="en-IE" altLang="en-US" sz="2400" dirty="0" smtClean="0"/>
              <a:t>time - Help </a:t>
            </a:r>
            <a:r>
              <a:rPr lang="en-IE" altLang="en-US" sz="2400" dirty="0"/>
              <a:t>students to get </a:t>
            </a:r>
            <a:r>
              <a:rPr lang="en-IE" altLang="en-US" sz="2400" dirty="0" smtClean="0"/>
              <a:t>organised</a:t>
            </a:r>
          </a:p>
          <a:p>
            <a:pPr eaLnBrk="1" hangingPunct="1"/>
            <a:r>
              <a:rPr lang="en-IE" altLang="en-US" sz="2400" dirty="0" smtClean="0"/>
              <a:t>Parents </a:t>
            </a:r>
            <a:r>
              <a:rPr lang="en-IE" altLang="en-US" sz="2400" dirty="0"/>
              <a:t>are encouraged to disclose to SEN Department in school if your child has learning </a:t>
            </a:r>
            <a:r>
              <a:rPr lang="en-IE" altLang="en-US" sz="2400" dirty="0" smtClean="0"/>
              <a:t>difficulties &amp; encourage </a:t>
            </a:r>
            <a:r>
              <a:rPr lang="en-IE" altLang="en-US" sz="2400" dirty="0"/>
              <a:t>supports in school</a:t>
            </a:r>
          </a:p>
          <a:p>
            <a:pPr eaLnBrk="1" hangingPunct="1"/>
            <a:endParaRPr lang="en-IE" altLang="en-US" sz="2800" dirty="0"/>
          </a:p>
          <a:p>
            <a:pPr eaLnBrk="1" hangingPunct="1"/>
            <a:endParaRPr lang="en-IE" altLang="en-US" sz="3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a:extLst>
              <a:ext uri="{FF2B5EF4-FFF2-40B4-BE49-F238E27FC236}">
                <a16:creationId xmlns:a16="http://schemas.microsoft.com/office/drawing/2014/main" id="{AEF6DE44-19B8-43E6-884E-DCD0C9B577A0}"/>
              </a:ext>
            </a:extLst>
          </p:cNvPr>
          <p:cNvSpPr>
            <a:spLocks noGrp="1"/>
          </p:cNvSpPr>
          <p:nvPr>
            <p:ph type="title"/>
          </p:nvPr>
        </p:nvSpPr>
        <p:spPr>
          <a:xfrm>
            <a:off x="539750" y="115888"/>
            <a:ext cx="8229600" cy="1143000"/>
          </a:xfrm>
        </p:spPr>
        <p:txBody>
          <a:bodyPr/>
          <a:lstStyle/>
          <a:p>
            <a:pPr algn="ctr" eaLnBrk="1" hangingPunct="1"/>
            <a:r>
              <a:rPr lang="en-IE" altLang="en-US" sz="4000"/>
              <a:t>St. Farnan’s Positive Behaviour Code </a:t>
            </a:r>
          </a:p>
        </p:txBody>
      </p:sp>
      <p:pic>
        <p:nvPicPr>
          <p:cNvPr id="31747" name="Picture 1">
            <a:extLst>
              <a:ext uri="{FF2B5EF4-FFF2-40B4-BE49-F238E27FC236}">
                <a16:creationId xmlns:a16="http://schemas.microsoft.com/office/drawing/2014/main" id="{C0449F08-9775-4BBF-8B48-47C700FF76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258888"/>
            <a:ext cx="52784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771EE7F0-B815-4474-A5C8-65EC8841B8D8}"/>
              </a:ext>
            </a:extLst>
          </p:cNvPr>
          <p:cNvSpPr>
            <a:spLocks noGrp="1"/>
          </p:cNvSpPr>
          <p:nvPr>
            <p:ph type="title"/>
          </p:nvPr>
        </p:nvSpPr>
        <p:spPr>
          <a:xfrm>
            <a:off x="912395" y="476672"/>
            <a:ext cx="8229600" cy="1143000"/>
          </a:xfrm>
        </p:spPr>
        <p:txBody>
          <a:bodyPr/>
          <a:lstStyle/>
          <a:p>
            <a:pPr eaLnBrk="1" hangingPunct="1"/>
            <a:r>
              <a:rPr lang="en-IE" altLang="en-US" b="1" dirty="0"/>
              <a:t>Uniform</a:t>
            </a:r>
            <a:endParaRPr lang="en-IE" altLang="en-US" dirty="0"/>
          </a:p>
        </p:txBody>
      </p:sp>
      <p:sp>
        <p:nvSpPr>
          <p:cNvPr id="3" name="Content Placeholder 2">
            <a:extLst>
              <a:ext uri="{FF2B5EF4-FFF2-40B4-BE49-F238E27FC236}">
                <a16:creationId xmlns:a16="http://schemas.microsoft.com/office/drawing/2014/main" id="{5D13DA70-C823-4EB6-9307-ACC4FC3ED18E}"/>
              </a:ext>
            </a:extLst>
          </p:cNvPr>
          <p:cNvSpPr>
            <a:spLocks noGrp="1"/>
          </p:cNvSpPr>
          <p:nvPr>
            <p:ph idx="1"/>
          </p:nvPr>
        </p:nvSpPr>
        <p:spPr>
          <a:xfrm>
            <a:off x="457200" y="1935163"/>
            <a:ext cx="8363272" cy="4734197"/>
          </a:xfrm>
        </p:spPr>
        <p:txBody>
          <a:bodyPr>
            <a:normAutofit/>
          </a:bodyPr>
          <a:lstStyle/>
          <a:p>
            <a:pPr marL="274320" indent="-274320" eaLnBrk="1" fontAlgn="auto" hangingPunct="1">
              <a:spcAft>
                <a:spcPts val="0"/>
              </a:spcAft>
              <a:buClr>
                <a:schemeClr val="accent3"/>
              </a:buClr>
              <a:buFont typeface="Wingdings 2"/>
              <a:buChar char=""/>
              <a:defRPr/>
            </a:pPr>
            <a:r>
              <a:rPr lang="en-IE" dirty="0"/>
              <a:t>Black shoes (leather or leatherette)</a:t>
            </a:r>
          </a:p>
          <a:p>
            <a:pPr marL="274320" indent="-274320" eaLnBrk="1" fontAlgn="auto" hangingPunct="1">
              <a:spcAft>
                <a:spcPts val="0"/>
              </a:spcAft>
              <a:buClr>
                <a:schemeClr val="accent3"/>
              </a:buClr>
              <a:buFont typeface="Wingdings 2"/>
              <a:buChar char=""/>
              <a:defRPr/>
            </a:pPr>
            <a:r>
              <a:rPr lang="en-IE" dirty="0"/>
              <a:t>School coat </a:t>
            </a:r>
            <a:r>
              <a:rPr lang="en-IE" b="1" u="sng" dirty="0" smtClean="0"/>
              <a:t>only. New heavy coat </a:t>
            </a:r>
            <a:r>
              <a:rPr lang="en-IE" b="1" u="sng" dirty="0" smtClean="0"/>
              <a:t>available also</a:t>
            </a:r>
            <a:endParaRPr lang="en-IE" b="1" u="sng" dirty="0" smtClean="0"/>
          </a:p>
          <a:p>
            <a:pPr marL="274320" indent="-274320" eaLnBrk="1" fontAlgn="auto" hangingPunct="1">
              <a:spcAft>
                <a:spcPts val="0"/>
              </a:spcAft>
              <a:buClr>
                <a:schemeClr val="accent3"/>
              </a:buClr>
              <a:buFont typeface="Wingdings 2"/>
              <a:buChar char=""/>
              <a:defRPr/>
            </a:pPr>
            <a:r>
              <a:rPr lang="en-IE" dirty="0"/>
              <a:t>P</a:t>
            </a:r>
            <a:r>
              <a:rPr lang="en-IE" dirty="0" smtClean="0"/>
              <a:t>iercings </a:t>
            </a:r>
            <a:r>
              <a:rPr lang="en-IE" dirty="0"/>
              <a:t>(One stud in each earlobe) – this is the only jewellery permitted. </a:t>
            </a:r>
          </a:p>
          <a:p>
            <a:pPr marL="274320" indent="-274320" eaLnBrk="1" fontAlgn="auto" hangingPunct="1">
              <a:spcAft>
                <a:spcPts val="0"/>
              </a:spcAft>
              <a:buClr>
                <a:schemeClr val="accent3"/>
              </a:buClr>
              <a:buFont typeface="Wingdings 2"/>
              <a:buChar char=""/>
              <a:defRPr/>
            </a:pPr>
            <a:r>
              <a:rPr lang="en-IE" dirty="0"/>
              <a:t>Hair (Natural colour only. No pinks, purples etc. and no patterns/designs in hair)</a:t>
            </a:r>
          </a:p>
          <a:p>
            <a:pPr marL="0" indent="0" eaLnBrk="1" fontAlgn="auto" hangingPunct="1">
              <a:spcAft>
                <a:spcPts val="0"/>
              </a:spcAft>
              <a:buClr>
                <a:schemeClr val="accent3"/>
              </a:buClr>
              <a:buFont typeface="Wingdings 2"/>
              <a:buNone/>
              <a:defRPr/>
            </a:pPr>
            <a:r>
              <a:rPr lang="en-IE" dirty="0" smtClean="0"/>
              <a:t>   PE – 1 double class per week</a:t>
            </a:r>
            <a:endParaRPr lang="en-IE" dirty="0"/>
          </a:p>
          <a:p>
            <a:pPr marL="274320" indent="-274320" eaLnBrk="1" fontAlgn="auto" hangingPunct="1">
              <a:spcAft>
                <a:spcPts val="0"/>
              </a:spcAft>
              <a:buClr>
                <a:schemeClr val="accent3"/>
              </a:buClr>
              <a:buFont typeface="Wingdings 2"/>
              <a:buChar char=""/>
              <a:defRPr/>
            </a:pPr>
            <a:r>
              <a:rPr lang="en-IE" dirty="0"/>
              <a:t>Runners, any colour</a:t>
            </a:r>
          </a:p>
          <a:p>
            <a:pPr marL="274320" indent="-274320" eaLnBrk="1" fontAlgn="auto" hangingPunct="1">
              <a:spcAft>
                <a:spcPts val="0"/>
              </a:spcAft>
              <a:buClr>
                <a:schemeClr val="accent3"/>
              </a:buClr>
              <a:buFont typeface="Wingdings 2"/>
              <a:buChar char=""/>
              <a:defRPr/>
            </a:pPr>
            <a:r>
              <a:rPr lang="en-IE" dirty="0"/>
              <a:t>School </a:t>
            </a:r>
            <a:r>
              <a:rPr lang="en-IE" dirty="0" smtClean="0"/>
              <a:t>tracksuit &amp; tee-shirt</a:t>
            </a:r>
            <a:endParaRPr lang="en-IE" dirty="0"/>
          </a:p>
          <a:p>
            <a:pPr marL="274320" indent="-274320" eaLnBrk="1" fontAlgn="auto" hangingPunct="1">
              <a:spcAft>
                <a:spcPts val="0"/>
              </a:spcAft>
              <a:buClr>
                <a:schemeClr val="accent3"/>
              </a:buClr>
              <a:buFont typeface="Wingdings 2"/>
              <a:buNone/>
              <a:defRPr/>
            </a:pPr>
            <a:r>
              <a:rPr lang="en-IE" b="1" i="1" dirty="0">
                <a:solidFill>
                  <a:schemeClr val="accent1">
                    <a:lumMod val="50000"/>
                  </a:schemeClr>
                </a:solidFill>
              </a:rPr>
              <a:t>NAMES ON EVERYTHING PLEASE!</a:t>
            </a:r>
          </a:p>
          <a:p>
            <a:pPr marL="0" indent="0" eaLnBrk="1" fontAlgn="auto" hangingPunct="1">
              <a:spcAft>
                <a:spcPts val="0"/>
              </a:spcAft>
              <a:buClr>
                <a:schemeClr val="accent3"/>
              </a:buClr>
              <a:buFont typeface="Wingdings 2"/>
              <a:buNone/>
              <a:defRPr/>
            </a:pPr>
            <a:endParaRPr lang="en-IE"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FA50C0A1-2A5C-4581-BD95-F741BD1A05C6}"/>
              </a:ext>
            </a:extLst>
          </p:cNvPr>
          <p:cNvSpPr>
            <a:spLocks noGrp="1"/>
          </p:cNvSpPr>
          <p:nvPr>
            <p:ph type="title"/>
          </p:nvPr>
        </p:nvSpPr>
        <p:spPr/>
        <p:txBody>
          <a:bodyPr/>
          <a:lstStyle/>
          <a:p>
            <a:pPr eaLnBrk="1" hangingPunct="1"/>
            <a:r>
              <a:rPr lang="en-IE" altLang="en-US" b="1"/>
              <a:t>Use of journal</a:t>
            </a:r>
            <a:endParaRPr lang="en-IE" altLang="en-US"/>
          </a:p>
        </p:txBody>
      </p:sp>
      <p:sp>
        <p:nvSpPr>
          <p:cNvPr id="3" name="Content Placeholder 2">
            <a:extLst>
              <a:ext uri="{FF2B5EF4-FFF2-40B4-BE49-F238E27FC236}">
                <a16:creationId xmlns:a16="http://schemas.microsoft.com/office/drawing/2014/main" id="{E4915438-BD7A-4651-BEF3-3173D95CE177}"/>
              </a:ext>
            </a:extLst>
          </p:cNvPr>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en-IE" sz="3200" dirty="0"/>
              <a:t>Main means of communication between school and home</a:t>
            </a:r>
          </a:p>
          <a:p>
            <a:pPr marL="274320" indent="-274320" eaLnBrk="1" fontAlgn="auto" hangingPunct="1">
              <a:spcAft>
                <a:spcPts val="0"/>
              </a:spcAft>
              <a:buClr>
                <a:schemeClr val="accent3"/>
              </a:buClr>
              <a:buFont typeface="Wingdings 2"/>
              <a:buChar char=""/>
              <a:defRPr/>
            </a:pPr>
            <a:r>
              <a:rPr lang="en-IE" sz="3200" dirty="0"/>
              <a:t>Policies and permits – please sign</a:t>
            </a:r>
          </a:p>
          <a:p>
            <a:pPr marL="274320" indent="-274320" eaLnBrk="1" fontAlgn="auto" hangingPunct="1">
              <a:spcAft>
                <a:spcPts val="0"/>
              </a:spcAft>
              <a:buClr>
                <a:schemeClr val="accent3"/>
              </a:buClr>
              <a:buFont typeface="Wingdings 2"/>
              <a:buChar char=""/>
              <a:defRPr/>
            </a:pPr>
            <a:r>
              <a:rPr lang="en-IE" sz="3200" dirty="0"/>
              <a:t>Punctuality - late stamps</a:t>
            </a:r>
          </a:p>
          <a:p>
            <a:pPr marL="0" indent="0" eaLnBrk="1" fontAlgn="auto" hangingPunct="1">
              <a:spcAft>
                <a:spcPts val="0"/>
              </a:spcAft>
              <a:buClr>
                <a:schemeClr val="accent3"/>
              </a:buClr>
              <a:buFont typeface="Wingdings 2"/>
              <a:buNone/>
              <a:defRPr/>
            </a:pPr>
            <a:endParaRPr lang="en-IE" sz="3200" dirty="0"/>
          </a:p>
          <a:p>
            <a:pPr marL="0" indent="0" eaLnBrk="1" fontAlgn="auto" hangingPunct="1">
              <a:spcAft>
                <a:spcPts val="0"/>
              </a:spcAft>
              <a:buClr>
                <a:schemeClr val="accent3"/>
              </a:buClr>
              <a:buFont typeface="Wingdings 2"/>
              <a:buNone/>
              <a:defRPr/>
            </a:pPr>
            <a:endParaRPr lang="en-IE" sz="3200" dirty="0"/>
          </a:p>
          <a:p>
            <a:pPr marL="274320" indent="-274320" eaLnBrk="1" fontAlgn="auto" hangingPunct="1">
              <a:spcAft>
                <a:spcPts val="0"/>
              </a:spcAft>
              <a:buClr>
                <a:schemeClr val="accent3"/>
              </a:buClr>
              <a:buFont typeface="Wingdings 2"/>
              <a:buChar char=""/>
              <a:defRPr/>
            </a:pPr>
            <a:r>
              <a:rPr lang="en-IE" sz="3200" dirty="0"/>
              <a:t>N.B. Sign </a:t>
            </a:r>
            <a:r>
              <a:rPr lang="en-IE" sz="3200" dirty="0" smtClean="0"/>
              <a:t>nightly </a:t>
            </a:r>
            <a:r>
              <a:rPr lang="en-IE" sz="3200" dirty="0"/>
              <a:t>and check regularly.</a:t>
            </a:r>
          </a:p>
          <a:p>
            <a:pPr marL="274320" indent="-274320" eaLnBrk="1" fontAlgn="auto" hangingPunct="1">
              <a:spcAft>
                <a:spcPts val="0"/>
              </a:spcAft>
              <a:buClr>
                <a:schemeClr val="accent3"/>
              </a:buClr>
              <a:buFont typeface="Wingdings 2"/>
              <a:buChar char=""/>
              <a:defRPr/>
            </a:pPr>
            <a:endParaRPr lang="en-IE" dirty="0"/>
          </a:p>
        </p:txBody>
      </p:sp>
      <p:pic>
        <p:nvPicPr>
          <p:cNvPr id="43012" name="Picture 2">
            <a:extLst>
              <a:ext uri="{FF2B5EF4-FFF2-40B4-BE49-F238E27FC236}">
                <a16:creationId xmlns:a16="http://schemas.microsoft.com/office/drawing/2014/main" id="{79D5CB33-EA94-49E9-BB0C-F3BB8357D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3860800"/>
            <a:ext cx="220027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2C72951B-7D97-4FB9-9FAE-EB1F60505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85813"/>
            <a:ext cx="2982913"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a:extLst>
              <a:ext uri="{FF2B5EF4-FFF2-40B4-BE49-F238E27FC236}">
                <a16:creationId xmlns:a16="http://schemas.microsoft.com/office/drawing/2014/main" id="{51945A2C-3278-4E4C-9C42-90682EE03645}"/>
              </a:ext>
            </a:extLst>
          </p:cNvPr>
          <p:cNvSpPr>
            <a:spLocks noGrp="1"/>
          </p:cNvSpPr>
          <p:nvPr>
            <p:ph type="title"/>
          </p:nvPr>
        </p:nvSpPr>
        <p:spPr>
          <a:xfrm>
            <a:off x="457200" y="285750"/>
            <a:ext cx="8229600" cy="928688"/>
          </a:xfrm>
        </p:spPr>
        <p:txBody>
          <a:bodyPr/>
          <a:lstStyle/>
          <a:p>
            <a:pPr eaLnBrk="1" hangingPunct="1"/>
            <a:r>
              <a:rPr lang="en-IE" altLang="en-US" b="1"/>
              <a:t>Getting the basics right!</a:t>
            </a:r>
            <a:endParaRPr lang="en-IE" altLang="en-US"/>
          </a:p>
        </p:txBody>
      </p:sp>
      <p:sp>
        <p:nvSpPr>
          <p:cNvPr id="36868" name="Content Placeholder 2">
            <a:extLst>
              <a:ext uri="{FF2B5EF4-FFF2-40B4-BE49-F238E27FC236}">
                <a16:creationId xmlns:a16="http://schemas.microsoft.com/office/drawing/2014/main" id="{F7976DCE-3BF8-45F7-9EA6-E1897A1E34E5}"/>
              </a:ext>
            </a:extLst>
          </p:cNvPr>
          <p:cNvSpPr>
            <a:spLocks noGrp="1"/>
          </p:cNvSpPr>
          <p:nvPr>
            <p:ph idx="1"/>
          </p:nvPr>
        </p:nvSpPr>
        <p:spPr>
          <a:xfrm>
            <a:off x="428625" y="1928813"/>
            <a:ext cx="6807200" cy="4389437"/>
          </a:xfrm>
        </p:spPr>
        <p:txBody>
          <a:bodyPr/>
          <a:lstStyle/>
          <a:p>
            <a:pPr eaLnBrk="1" hangingPunct="1"/>
            <a:r>
              <a:rPr lang="en-IE" altLang="en-US" sz="3600"/>
              <a:t>Resilience</a:t>
            </a:r>
          </a:p>
          <a:p>
            <a:pPr eaLnBrk="1" hangingPunct="1"/>
            <a:r>
              <a:rPr lang="en-IE" altLang="en-US" sz="3600"/>
              <a:t>Be organised - Books/ equipment etc.</a:t>
            </a:r>
          </a:p>
          <a:p>
            <a:pPr eaLnBrk="1" hangingPunct="1"/>
            <a:r>
              <a:rPr lang="en-IE" altLang="en-US" sz="3600"/>
              <a:t>Do homework</a:t>
            </a:r>
          </a:p>
          <a:p>
            <a:pPr eaLnBrk="1" hangingPunct="1"/>
            <a:r>
              <a:rPr lang="en-IE" altLang="en-US" sz="3600"/>
              <a:t>Get involved! (Extra-curricular activities)</a:t>
            </a:r>
          </a:p>
          <a:p>
            <a:pPr eaLnBrk="1" hangingPunct="1"/>
            <a:r>
              <a:rPr lang="en-IE" altLang="en-US" sz="3600"/>
              <a:t>Be polite in dealings with others</a:t>
            </a:r>
          </a:p>
          <a:p>
            <a:pPr eaLnBrk="1" hangingPunct="1"/>
            <a:endParaRPr lang="en-IE"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00" y="188640"/>
            <a:ext cx="8229600" cy="1143000"/>
          </a:xfrm>
        </p:spPr>
        <p:txBody>
          <a:bodyPr/>
          <a:lstStyle/>
          <a:p>
            <a:r>
              <a:rPr lang="en-GB" dirty="0" smtClean="0"/>
              <a:t>Extra Curricular</a:t>
            </a:r>
            <a:endParaRPr lang="en-IE" dirty="0"/>
          </a:p>
        </p:txBody>
      </p:sp>
      <p:sp>
        <p:nvSpPr>
          <p:cNvPr id="3" name="Content Placeholder 2"/>
          <p:cNvSpPr>
            <a:spLocks noGrp="1"/>
          </p:cNvSpPr>
          <p:nvPr>
            <p:ph idx="1"/>
          </p:nvPr>
        </p:nvSpPr>
        <p:spPr>
          <a:xfrm>
            <a:off x="395536" y="1353135"/>
            <a:ext cx="8229600" cy="5100201"/>
          </a:xfrm>
        </p:spPr>
        <p:txBody>
          <a:bodyPr/>
          <a:lstStyle/>
          <a:p>
            <a:r>
              <a:rPr lang="en-GB" dirty="0" smtClean="0"/>
              <a:t>Football</a:t>
            </a:r>
          </a:p>
          <a:p>
            <a:r>
              <a:rPr lang="en-GB" dirty="0" smtClean="0"/>
              <a:t>Hurling</a:t>
            </a:r>
          </a:p>
          <a:p>
            <a:r>
              <a:rPr lang="en-GB" dirty="0" smtClean="0"/>
              <a:t>Soccer</a:t>
            </a:r>
          </a:p>
          <a:p>
            <a:r>
              <a:rPr lang="en-GB" dirty="0" smtClean="0"/>
              <a:t>Basketball</a:t>
            </a:r>
          </a:p>
          <a:p>
            <a:r>
              <a:rPr lang="en-GB" dirty="0" smtClean="0"/>
              <a:t>Horse Riding</a:t>
            </a:r>
          </a:p>
          <a:p>
            <a:r>
              <a:rPr lang="en-GB" dirty="0" smtClean="0"/>
              <a:t>Games Club – chess, draughts, 30 secs </a:t>
            </a:r>
            <a:r>
              <a:rPr lang="en-GB" dirty="0" err="1" smtClean="0"/>
              <a:t>etc</a:t>
            </a:r>
            <a:endParaRPr lang="en-GB" dirty="0" smtClean="0"/>
          </a:p>
          <a:p>
            <a:r>
              <a:rPr lang="en-GB" dirty="0" smtClean="0"/>
              <a:t>Open Mic</a:t>
            </a:r>
          </a:p>
          <a:p>
            <a:r>
              <a:rPr lang="en-GB" dirty="0" smtClean="0"/>
              <a:t>Well-being/Art/Music</a:t>
            </a:r>
          </a:p>
          <a:p>
            <a:r>
              <a:rPr lang="en-GB" dirty="0" smtClean="0"/>
              <a:t>School Band &amp; School Choir</a:t>
            </a:r>
          </a:p>
          <a:p>
            <a:r>
              <a:rPr lang="en-GB" dirty="0" smtClean="0"/>
              <a:t>Drama/Musical</a:t>
            </a:r>
          </a:p>
          <a:p>
            <a:endParaRPr lang="en-IE" dirty="0"/>
          </a:p>
        </p:txBody>
      </p:sp>
    </p:spTree>
    <p:extLst>
      <p:ext uri="{BB962C8B-B14F-4D97-AF65-F5344CB8AC3E}">
        <p14:creationId xmlns:p14="http://schemas.microsoft.com/office/powerpoint/2010/main" val="1397965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013176"/>
            <a:ext cx="8229600" cy="1143000"/>
          </a:xfrm>
        </p:spPr>
        <p:txBody>
          <a:bodyPr/>
          <a:lstStyle/>
          <a:p>
            <a:pPr algn="ctr"/>
            <a:r>
              <a:rPr lang="en-GB" dirty="0" smtClean="0"/>
              <a:t>Ms. Jennifer Reilly</a:t>
            </a:r>
            <a:br>
              <a:rPr lang="en-GB" dirty="0" smtClean="0"/>
            </a:br>
            <a:r>
              <a:rPr lang="en-GB" dirty="0"/>
              <a:t/>
            </a:r>
            <a:br>
              <a:rPr lang="en-GB" dirty="0"/>
            </a:br>
            <a:r>
              <a:rPr lang="en-GB" dirty="0" smtClean="0"/>
              <a:t>Home School Community </a:t>
            </a:r>
            <a:r>
              <a:rPr lang="en-GB" dirty="0" err="1" smtClean="0"/>
              <a:t>Liasion</a:t>
            </a:r>
            <a:r>
              <a:rPr lang="en-GB" dirty="0" smtClean="0"/>
              <a:t/>
            </a:r>
            <a:br>
              <a:rPr lang="en-GB" dirty="0" smtClean="0"/>
            </a:br>
            <a:r>
              <a:rPr lang="en-GB" dirty="0" smtClean="0"/>
              <a:t/>
            </a:r>
            <a:br>
              <a:rPr lang="en-GB" dirty="0" smtClean="0"/>
            </a:br>
            <a:r>
              <a:rPr lang="en-GB" dirty="0" smtClean="0"/>
              <a:t>Transition to second level school Coordinator</a:t>
            </a:r>
            <a:endParaRPr lang="en-IE" dirty="0"/>
          </a:p>
        </p:txBody>
      </p:sp>
    </p:spTree>
    <p:extLst>
      <p:ext uri="{BB962C8B-B14F-4D97-AF65-F5344CB8AC3E}">
        <p14:creationId xmlns:p14="http://schemas.microsoft.com/office/powerpoint/2010/main" val="2899518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DF784F7-B79D-41BE-AC2B-400A82BE1866}"/>
              </a:ext>
            </a:extLst>
          </p:cNvPr>
          <p:cNvSpPr>
            <a:spLocks noGrp="1"/>
          </p:cNvSpPr>
          <p:nvPr>
            <p:ph type="title"/>
          </p:nvPr>
        </p:nvSpPr>
        <p:spPr>
          <a:xfrm>
            <a:off x="500063" y="0"/>
            <a:ext cx="7972425" cy="1714500"/>
          </a:xfrm>
        </p:spPr>
        <p:txBody>
          <a:bodyPr/>
          <a:lstStyle/>
          <a:p>
            <a:pPr eaLnBrk="1" hangingPunct="1"/>
            <a:r>
              <a:rPr lang="en-IE" altLang="en-US" b="1"/>
              <a:t>Making the transition from primary to secondary school</a:t>
            </a:r>
            <a:endParaRPr lang="en-IE" altLang="en-US"/>
          </a:p>
        </p:txBody>
      </p:sp>
      <p:pic>
        <p:nvPicPr>
          <p:cNvPr id="34819" name="Picture 2">
            <a:extLst>
              <a:ext uri="{FF2B5EF4-FFF2-40B4-BE49-F238E27FC236}">
                <a16:creationId xmlns:a16="http://schemas.microsoft.com/office/drawing/2014/main" id="{49CBB92E-B2BF-4FC1-AAD0-22E922734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335"/>
          <a:stretch>
            <a:fillRect/>
          </a:stretch>
        </p:blipFill>
        <p:spPr bwMode="auto">
          <a:xfrm>
            <a:off x="4786313" y="4286250"/>
            <a:ext cx="3452812"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71F68A9E-A1EA-408D-A267-CDB2BFCA39F0}"/>
              </a:ext>
            </a:extLst>
          </p:cNvPr>
          <p:cNvSpPr txBox="1">
            <a:spLocks/>
          </p:cNvSpPr>
          <p:nvPr/>
        </p:nvSpPr>
        <p:spPr>
          <a:xfrm>
            <a:off x="642938" y="4286250"/>
            <a:ext cx="3695700" cy="2190750"/>
          </a:xfrm>
          <a:prstGeom prst="rect">
            <a:avLst/>
          </a:prstGeom>
        </p:spPr>
        <p:txBody>
          <a:bodyPr>
            <a:normAutofit/>
          </a:bodyPr>
          <a:lstStyle/>
          <a:p>
            <a:pPr marL="640080" lvl="1" indent="-246888" eaLnBrk="1" fontAlgn="auto" hangingPunct="1">
              <a:spcBef>
                <a:spcPct val="20000"/>
              </a:spcBef>
              <a:spcAft>
                <a:spcPts val="0"/>
              </a:spcAft>
              <a:buClr>
                <a:schemeClr val="accent1"/>
              </a:buClr>
              <a:buSzPct val="85000"/>
              <a:buFont typeface="Wingdings" pitchFamily="2" charset="2"/>
              <a:buChar char="Ø"/>
              <a:defRPr/>
            </a:pPr>
            <a:r>
              <a:rPr lang="en-IE" sz="2400" dirty="0">
                <a:latin typeface="+mn-lt"/>
                <a:cs typeface="+mn-cs"/>
              </a:rPr>
              <a:t>Heavier bag/ P.E. gear etc.</a:t>
            </a:r>
          </a:p>
          <a:p>
            <a:pPr marL="640080" lvl="1" indent="-246888" eaLnBrk="1" fontAlgn="auto" hangingPunct="1">
              <a:spcBef>
                <a:spcPct val="20000"/>
              </a:spcBef>
              <a:spcAft>
                <a:spcPts val="0"/>
              </a:spcAft>
              <a:buClr>
                <a:schemeClr val="accent1"/>
              </a:buClr>
              <a:buSzPct val="85000"/>
              <a:buFont typeface="Wingdings" pitchFamily="2" charset="2"/>
              <a:buChar char="Ø"/>
              <a:defRPr/>
            </a:pPr>
            <a:r>
              <a:rPr lang="en-IE" sz="2400" dirty="0">
                <a:latin typeface="+mn-lt"/>
                <a:cs typeface="+mn-cs"/>
              </a:rPr>
              <a:t>Longer day</a:t>
            </a:r>
          </a:p>
          <a:p>
            <a:pPr marL="640080" lvl="1" indent="-246888" eaLnBrk="1" fontAlgn="auto" hangingPunct="1">
              <a:spcBef>
                <a:spcPct val="20000"/>
              </a:spcBef>
              <a:spcAft>
                <a:spcPts val="0"/>
              </a:spcAft>
              <a:buClr>
                <a:schemeClr val="accent1"/>
              </a:buClr>
              <a:buSzPct val="85000"/>
              <a:buFont typeface="Wingdings" pitchFamily="2" charset="2"/>
              <a:buChar char="Ø"/>
              <a:defRPr/>
            </a:pPr>
            <a:r>
              <a:rPr lang="en-IE" sz="2400" dirty="0">
                <a:latin typeface="+mn-lt"/>
                <a:cs typeface="+mn-cs"/>
              </a:rPr>
              <a:t>Making new friends</a:t>
            </a:r>
          </a:p>
          <a:p>
            <a:pPr marL="274320" indent="-274320" eaLnBrk="1" fontAlgn="auto" hangingPunct="1">
              <a:spcBef>
                <a:spcPct val="20000"/>
              </a:spcBef>
              <a:spcAft>
                <a:spcPts val="0"/>
              </a:spcAft>
              <a:buClr>
                <a:schemeClr val="accent3"/>
              </a:buClr>
              <a:buSzPct val="95000"/>
              <a:buFont typeface="Wingdings 2"/>
              <a:buChar char=""/>
              <a:defRPr/>
            </a:pPr>
            <a:endParaRPr lang="en-IE" sz="2600" dirty="0">
              <a:latin typeface="+mn-lt"/>
              <a:cs typeface="+mn-cs"/>
            </a:endParaRPr>
          </a:p>
        </p:txBody>
      </p:sp>
      <p:sp>
        <p:nvSpPr>
          <p:cNvPr id="3" name="Content Placeholder 2">
            <a:extLst>
              <a:ext uri="{FF2B5EF4-FFF2-40B4-BE49-F238E27FC236}">
                <a16:creationId xmlns:a16="http://schemas.microsoft.com/office/drawing/2014/main" id="{25F4ED6F-F727-4C74-9E17-C041871E5567}"/>
              </a:ext>
            </a:extLst>
          </p:cNvPr>
          <p:cNvSpPr>
            <a:spLocks noGrp="1"/>
          </p:cNvSpPr>
          <p:nvPr>
            <p:ph idx="1"/>
          </p:nvPr>
        </p:nvSpPr>
        <p:spPr>
          <a:xfrm>
            <a:off x="4486275" y="1844675"/>
            <a:ext cx="4464050" cy="3286125"/>
          </a:xfrm>
        </p:spPr>
        <p:txBody>
          <a:bodyPr>
            <a:normAutofit fontScale="85000" lnSpcReduction="10000"/>
          </a:bodyPr>
          <a:lstStyle/>
          <a:p>
            <a:pPr marL="274320" indent="-274320" eaLnBrk="1" fontAlgn="auto" hangingPunct="1">
              <a:spcAft>
                <a:spcPts val="0"/>
              </a:spcAft>
              <a:buClr>
                <a:schemeClr val="accent3"/>
              </a:buClr>
              <a:buFont typeface="Wingdings 2"/>
              <a:buChar char=""/>
              <a:defRPr/>
            </a:pPr>
            <a:r>
              <a:rPr lang="en-IE" sz="3000" b="1" dirty="0">
                <a:solidFill>
                  <a:srgbClr val="0070C0"/>
                </a:solidFill>
              </a:rPr>
              <a:t>Possible causes of stress</a:t>
            </a:r>
            <a:r>
              <a:rPr lang="en-IE" sz="2800" dirty="0"/>
              <a:t>:</a:t>
            </a:r>
          </a:p>
          <a:p>
            <a:pPr marL="640080" lvl="1" indent="-246888" eaLnBrk="1" fontAlgn="auto" hangingPunct="1">
              <a:spcAft>
                <a:spcPts val="0"/>
              </a:spcAft>
              <a:buFont typeface="Wingdings" pitchFamily="2" charset="2"/>
              <a:buChar char="Ø"/>
              <a:defRPr/>
            </a:pPr>
            <a:r>
              <a:rPr lang="en-IE" sz="2800" dirty="0"/>
              <a:t>Several teachers a day</a:t>
            </a:r>
          </a:p>
          <a:p>
            <a:pPr marL="640080" lvl="1" indent="-246888" eaLnBrk="1" fontAlgn="auto" hangingPunct="1">
              <a:spcAft>
                <a:spcPts val="0"/>
              </a:spcAft>
              <a:buFont typeface="Wingdings" pitchFamily="2" charset="2"/>
              <a:buChar char="Ø"/>
              <a:defRPr/>
            </a:pPr>
            <a:r>
              <a:rPr lang="en-IE" sz="2800" dirty="0"/>
              <a:t>Bigger school                                </a:t>
            </a:r>
          </a:p>
          <a:p>
            <a:pPr marL="640080" lvl="1" indent="-246888" eaLnBrk="1" fontAlgn="auto" hangingPunct="1">
              <a:spcAft>
                <a:spcPts val="0"/>
              </a:spcAft>
              <a:buFont typeface="Wingdings" pitchFamily="2" charset="2"/>
              <a:buChar char="Ø"/>
              <a:defRPr/>
            </a:pPr>
            <a:r>
              <a:rPr lang="en-IE" sz="2800" dirty="0"/>
              <a:t>Movement from room to room     </a:t>
            </a:r>
          </a:p>
          <a:p>
            <a:pPr marL="640080" lvl="1" indent="-246888" eaLnBrk="1" fontAlgn="auto" hangingPunct="1">
              <a:spcAft>
                <a:spcPts val="0"/>
              </a:spcAft>
              <a:buFont typeface="Wingdings" pitchFamily="2" charset="2"/>
              <a:buChar char="Ø"/>
              <a:defRPr/>
            </a:pPr>
            <a:r>
              <a:rPr lang="en-IE" sz="2800" dirty="0"/>
              <a:t>Following a rigid timetable</a:t>
            </a:r>
          </a:p>
          <a:p>
            <a:pPr marL="640080" lvl="1" indent="-246888" eaLnBrk="1" fontAlgn="auto" hangingPunct="1">
              <a:spcAft>
                <a:spcPts val="0"/>
              </a:spcAft>
              <a:buFont typeface="Wingdings" pitchFamily="2" charset="2"/>
              <a:buChar char="Ø"/>
              <a:defRPr/>
            </a:pPr>
            <a:r>
              <a:rPr lang="en-IE" sz="2800" dirty="0"/>
              <a:t>Lockers</a:t>
            </a:r>
          </a:p>
          <a:p>
            <a:pPr marL="274320" indent="-274320" eaLnBrk="1" fontAlgn="auto" hangingPunct="1">
              <a:spcAft>
                <a:spcPts val="0"/>
              </a:spcAft>
              <a:buClr>
                <a:schemeClr val="accent3"/>
              </a:buClr>
              <a:buFont typeface="Wingdings 2"/>
              <a:buChar char=""/>
              <a:defRPr/>
            </a:pPr>
            <a:endParaRPr lang="en-IE" dirty="0"/>
          </a:p>
        </p:txBody>
      </p:sp>
      <p:pic>
        <p:nvPicPr>
          <p:cNvPr id="34822" name="Picture 1">
            <a:extLst>
              <a:ext uri="{FF2B5EF4-FFF2-40B4-BE49-F238E27FC236}">
                <a16:creationId xmlns:a16="http://schemas.microsoft.com/office/drawing/2014/main" id="{63CFE159-F4B5-4E68-8810-FA6E21ADAA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803400"/>
            <a:ext cx="2509837"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C079E6D-0A6B-47F6-AC2B-486A4C09530C}"/>
              </a:ext>
            </a:extLst>
          </p:cNvPr>
          <p:cNvSpPr>
            <a:spLocks noGrp="1"/>
          </p:cNvSpPr>
          <p:nvPr>
            <p:ph type="title"/>
          </p:nvPr>
        </p:nvSpPr>
        <p:spPr/>
        <p:txBody>
          <a:bodyPr/>
          <a:lstStyle/>
          <a:p>
            <a:pPr eaLnBrk="1" hangingPunct="1"/>
            <a:r>
              <a:rPr lang="en-IE" altLang="en-US" b="1"/>
              <a:t>Pastoral care structure</a:t>
            </a:r>
            <a:endParaRPr lang="en-IE" altLang="en-US"/>
          </a:p>
        </p:txBody>
      </p:sp>
      <p:sp>
        <p:nvSpPr>
          <p:cNvPr id="3" name="Content Placeholder 2">
            <a:extLst>
              <a:ext uri="{FF2B5EF4-FFF2-40B4-BE49-F238E27FC236}">
                <a16:creationId xmlns:a16="http://schemas.microsoft.com/office/drawing/2014/main" id="{5D6CD445-58BE-44A3-A281-7DB4776BFD74}"/>
              </a:ext>
            </a:extLst>
          </p:cNvPr>
          <p:cNvSpPr>
            <a:spLocks noGrp="1"/>
          </p:cNvSpPr>
          <p:nvPr>
            <p:ph idx="1"/>
          </p:nvPr>
        </p:nvSpPr>
        <p:spPr/>
        <p:txBody>
          <a:bodyPr>
            <a:normAutofit fontScale="92500" lnSpcReduction="10000"/>
          </a:bodyPr>
          <a:lstStyle/>
          <a:p>
            <a:pPr marL="274320" indent="-274320" eaLnBrk="1" fontAlgn="auto" hangingPunct="1">
              <a:spcAft>
                <a:spcPts val="0"/>
              </a:spcAft>
              <a:buClr>
                <a:schemeClr val="accent3"/>
              </a:buClr>
              <a:buFont typeface="Wingdings 2"/>
              <a:buNone/>
              <a:defRPr/>
            </a:pPr>
            <a:endParaRPr lang="en-IE" b="1" dirty="0"/>
          </a:p>
          <a:p>
            <a:pPr marL="274320" indent="-274320" eaLnBrk="1" fontAlgn="auto" hangingPunct="1">
              <a:spcAft>
                <a:spcPts val="0"/>
              </a:spcAft>
              <a:buClr>
                <a:schemeClr val="accent3"/>
              </a:buClr>
              <a:buFont typeface="Wingdings 2"/>
              <a:buNone/>
              <a:defRPr/>
            </a:pPr>
            <a:r>
              <a:rPr lang="en-IE" b="1" dirty="0">
                <a:solidFill>
                  <a:srgbClr val="00B050"/>
                </a:solidFill>
              </a:rPr>
              <a:t>Subject teacher</a:t>
            </a:r>
            <a:r>
              <a:rPr lang="en-IE" b="1" dirty="0"/>
              <a:t>	</a:t>
            </a:r>
            <a:r>
              <a:rPr lang="en-IE" dirty="0">
                <a:solidFill>
                  <a:srgbClr val="0070C0"/>
                </a:solidFill>
              </a:rPr>
              <a:t>-&gt;Class Tutor </a:t>
            </a:r>
          </a:p>
          <a:p>
            <a:pPr marL="274320" indent="-274320" eaLnBrk="1" fontAlgn="auto" hangingPunct="1">
              <a:spcAft>
                <a:spcPts val="0"/>
              </a:spcAft>
              <a:buClr>
                <a:schemeClr val="accent3"/>
              </a:buClr>
              <a:buFont typeface="Wingdings 2"/>
              <a:buNone/>
              <a:defRPr/>
            </a:pPr>
            <a:r>
              <a:rPr lang="en-IE" dirty="0">
                <a:solidFill>
                  <a:srgbClr val="0070C0"/>
                </a:solidFill>
              </a:rPr>
              <a:t>				-&gt;Year head/Guidance Team</a:t>
            </a:r>
          </a:p>
          <a:p>
            <a:pPr marL="274320" indent="-274320" eaLnBrk="1" fontAlgn="auto" hangingPunct="1">
              <a:spcAft>
                <a:spcPts val="0"/>
              </a:spcAft>
              <a:buClr>
                <a:schemeClr val="accent3"/>
              </a:buClr>
              <a:buFont typeface="Wingdings 2"/>
              <a:buNone/>
              <a:defRPr/>
            </a:pPr>
            <a:r>
              <a:rPr lang="en-IE" dirty="0">
                <a:solidFill>
                  <a:srgbClr val="0070C0"/>
                </a:solidFill>
              </a:rPr>
              <a:t>				-&gt;Deputy principal </a:t>
            </a:r>
          </a:p>
          <a:p>
            <a:pPr marL="0" indent="0" eaLnBrk="1" fontAlgn="auto" hangingPunct="1">
              <a:spcAft>
                <a:spcPts val="0"/>
              </a:spcAft>
              <a:buClr>
                <a:schemeClr val="accent3"/>
              </a:buClr>
              <a:buFont typeface="Wingdings 2"/>
              <a:buNone/>
              <a:defRPr/>
            </a:pPr>
            <a:r>
              <a:rPr lang="en-IE" dirty="0">
                <a:solidFill>
                  <a:srgbClr val="0070C0"/>
                </a:solidFill>
              </a:rPr>
              <a:t>			-&gt;Principal</a:t>
            </a:r>
          </a:p>
          <a:p>
            <a:pPr marL="0" indent="0" eaLnBrk="1" fontAlgn="auto" hangingPunct="1">
              <a:spcAft>
                <a:spcPts val="0"/>
              </a:spcAft>
              <a:buClr>
                <a:schemeClr val="accent3"/>
              </a:buClr>
              <a:buFont typeface="Wingdings 2"/>
              <a:buNone/>
              <a:defRPr/>
            </a:pPr>
            <a:endParaRPr lang="en-IE" b="1" dirty="0"/>
          </a:p>
          <a:p>
            <a:pPr marL="0" indent="0" eaLnBrk="1" fontAlgn="auto" hangingPunct="1">
              <a:spcAft>
                <a:spcPts val="0"/>
              </a:spcAft>
              <a:buClr>
                <a:schemeClr val="accent3"/>
              </a:buClr>
              <a:buFont typeface="Wingdings 2"/>
              <a:buNone/>
              <a:defRPr/>
            </a:pPr>
            <a:r>
              <a:rPr lang="en-IE" dirty="0"/>
              <a:t>This structure is designed to ensure student receives all supports available, has someone to talk to if there is an issue and prevent him/her rising up the referral chain without a number of interventions occurring. </a:t>
            </a:r>
          </a:p>
          <a:p>
            <a:pPr marL="0" indent="0" eaLnBrk="1" fontAlgn="auto" hangingPunct="1">
              <a:spcAft>
                <a:spcPts val="0"/>
              </a:spcAft>
              <a:buClr>
                <a:schemeClr val="accent3"/>
              </a:buClr>
              <a:buFont typeface="Wingdings 2"/>
              <a:buNone/>
              <a:defRPr/>
            </a:pPr>
            <a:r>
              <a:rPr lang="en-IE" dirty="0"/>
              <a:t>Aim is towards </a:t>
            </a:r>
            <a:r>
              <a:rPr lang="en-IE" b="1" u="sng" dirty="0"/>
              <a:t>positive discipline</a:t>
            </a:r>
            <a:r>
              <a:rPr lang="en-IE" b="1" dirty="0"/>
              <a:t> </a:t>
            </a:r>
            <a:r>
              <a:rPr lang="en-IE" dirty="0"/>
              <a:t>approach.</a:t>
            </a:r>
          </a:p>
          <a:p>
            <a:pPr marL="0" indent="0" eaLnBrk="1" fontAlgn="auto" hangingPunct="1">
              <a:spcAft>
                <a:spcPts val="0"/>
              </a:spcAft>
              <a:buClr>
                <a:schemeClr val="accent3"/>
              </a:buClr>
              <a:buFont typeface="Wingdings 2"/>
              <a:buNone/>
              <a:defRPr/>
            </a:pPr>
            <a:endParaRPr lang="en-IE" dirty="0"/>
          </a:p>
        </p:txBody>
      </p:sp>
      <p:pic>
        <p:nvPicPr>
          <p:cNvPr id="35844" name="Picture 4">
            <a:extLst>
              <a:ext uri="{FF2B5EF4-FFF2-40B4-BE49-F238E27FC236}">
                <a16:creationId xmlns:a16="http://schemas.microsoft.com/office/drawing/2014/main" id="{7BD680F0-A4FA-44DC-9CF2-091AC08C1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563" y="1125538"/>
            <a:ext cx="20447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2">
            <a:extLst>
              <a:ext uri="{FF2B5EF4-FFF2-40B4-BE49-F238E27FC236}">
                <a16:creationId xmlns:a16="http://schemas.microsoft.com/office/drawing/2014/main" id="{E7BF5016-7C8E-49C6-9421-3F31D2C27928}"/>
              </a:ext>
            </a:extLst>
          </p:cNvPr>
          <p:cNvSpPr>
            <a:spLocks noGrp="1"/>
          </p:cNvSpPr>
          <p:nvPr>
            <p:ph type="subTitle" idx="1"/>
          </p:nvPr>
        </p:nvSpPr>
        <p:spPr>
          <a:xfrm>
            <a:off x="350714" y="153986"/>
            <a:ext cx="8568952" cy="6659390"/>
          </a:xfrm>
        </p:spPr>
        <p:txBody>
          <a:bodyPr/>
          <a:lstStyle/>
          <a:p>
            <a:pPr marR="0" eaLnBrk="1" hangingPunct="1"/>
            <a:r>
              <a:rPr lang="en-IE" altLang="en-US" sz="4400" b="1" dirty="0" smtClean="0"/>
              <a:t>Our School :</a:t>
            </a:r>
          </a:p>
          <a:p>
            <a:pPr marR="0" eaLnBrk="1" hangingPunct="1"/>
            <a:r>
              <a:rPr lang="en-IE" altLang="en-US" sz="3200" b="1" dirty="0" smtClean="0"/>
              <a:t>Mainstream School</a:t>
            </a:r>
          </a:p>
          <a:p>
            <a:pPr marR="0" eaLnBrk="1" hangingPunct="1"/>
            <a:r>
              <a:rPr lang="en-IE" altLang="en-US" sz="3200" b="1" dirty="0" smtClean="0"/>
              <a:t>Room 25 – </a:t>
            </a:r>
            <a:r>
              <a:rPr lang="en-IE" altLang="en-US" sz="2400" b="1" dirty="0" smtClean="0"/>
              <a:t>ASD Units (12 students)</a:t>
            </a:r>
          </a:p>
          <a:p>
            <a:pPr marR="0" eaLnBrk="1" hangingPunct="1"/>
            <a:r>
              <a:rPr lang="en-IE" altLang="en-US" sz="3200" b="1" dirty="0" smtClean="0"/>
              <a:t>Room 26 – MLU Unit </a:t>
            </a:r>
            <a:r>
              <a:rPr lang="en-IE" altLang="en-US" sz="2400" b="1" dirty="0" smtClean="0"/>
              <a:t/>
            </a:r>
            <a:br>
              <a:rPr lang="en-IE" altLang="en-US" sz="2400" b="1" dirty="0" smtClean="0"/>
            </a:br>
            <a:r>
              <a:rPr lang="en-IE" altLang="en-US" sz="2400" b="1" dirty="0" smtClean="0"/>
              <a:t>(8 students)</a:t>
            </a:r>
          </a:p>
          <a:p>
            <a:pPr marR="0" eaLnBrk="1" hangingPunct="1"/>
            <a:r>
              <a:rPr lang="en-IE" altLang="en-US" sz="3600" b="1" dirty="0" smtClean="0"/>
              <a:t>1</a:t>
            </a:r>
            <a:r>
              <a:rPr lang="en-IE" altLang="en-US" sz="3600" b="1" baseline="30000" dirty="0" smtClean="0"/>
              <a:t>st</a:t>
            </a:r>
            <a:r>
              <a:rPr lang="en-IE" altLang="en-US" sz="3600" b="1" dirty="0" smtClean="0"/>
              <a:t> year – 142 students in total</a:t>
            </a:r>
          </a:p>
          <a:p>
            <a:pPr marR="0" eaLnBrk="1" hangingPunct="1"/>
            <a:r>
              <a:rPr lang="en-IE" altLang="en-US" sz="3600" b="1" dirty="0" smtClean="0"/>
              <a:t>580 students in school</a:t>
            </a:r>
          </a:p>
          <a:p>
            <a:pPr marR="0" eaLnBrk="1" hangingPunct="1"/>
            <a:r>
              <a:rPr lang="en-IE" altLang="en-US" sz="3200" b="1" dirty="0" smtClean="0">
                <a:solidFill>
                  <a:srgbClr val="FFFF00"/>
                </a:solidFill>
              </a:rPr>
              <a:t>Junior Cycle; JCSP programme; L1LP &amp; L2Lp </a:t>
            </a:r>
          </a:p>
          <a:p>
            <a:pPr marR="0" eaLnBrk="1" hangingPunct="1"/>
            <a:r>
              <a:rPr lang="en-IE" altLang="en-US" sz="3200" b="1" dirty="0" smtClean="0">
                <a:solidFill>
                  <a:srgbClr val="FFFF00"/>
                </a:solidFill>
              </a:rPr>
              <a:t>Transition Year</a:t>
            </a:r>
          </a:p>
          <a:p>
            <a:pPr marR="0" eaLnBrk="1" hangingPunct="1"/>
            <a:r>
              <a:rPr lang="en-IE" altLang="en-US" sz="3200" b="1" dirty="0" smtClean="0">
                <a:solidFill>
                  <a:srgbClr val="FFFF00"/>
                </a:solidFill>
              </a:rPr>
              <a:t>Leaving Certificate traditional</a:t>
            </a:r>
          </a:p>
          <a:p>
            <a:pPr marR="0" eaLnBrk="1" hangingPunct="1"/>
            <a:r>
              <a:rPr lang="en-IE" altLang="en-US" sz="3200" b="1" dirty="0" smtClean="0">
                <a:solidFill>
                  <a:srgbClr val="FFFF00"/>
                </a:solidFill>
              </a:rPr>
              <a:t>Leaving Certificate Applied &amp; LCVP</a:t>
            </a:r>
            <a:endParaRPr lang="en-IE" altLang="en-US" sz="2400" dirty="0">
              <a:solidFill>
                <a:srgbClr val="FFFF00"/>
              </a:solidFill>
            </a:endParaRPr>
          </a:p>
          <a:p>
            <a:pPr marR="0" eaLnBrk="1" hangingPunct="1"/>
            <a:endParaRPr lang="en-IE" altLang="en-US" sz="2800" dirty="0"/>
          </a:p>
        </p:txBody>
      </p:sp>
      <p:pic>
        <p:nvPicPr>
          <p:cNvPr id="8195" name="Picture 1">
            <a:extLst>
              <a:ext uri="{FF2B5EF4-FFF2-40B4-BE49-F238E27FC236}">
                <a16:creationId xmlns:a16="http://schemas.microsoft.com/office/drawing/2014/main" id="{16F21185-9923-4163-BD5B-C5D81EA433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216" y="2780928"/>
            <a:ext cx="1739747" cy="164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a:extLst>
              <a:ext uri="{FF2B5EF4-FFF2-40B4-BE49-F238E27FC236}">
                <a16:creationId xmlns:a16="http://schemas.microsoft.com/office/drawing/2014/main" id="{DD1F8BF8-AF13-4762-943F-25B8364C92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714" y="153986"/>
            <a:ext cx="1452752" cy="151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4279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C67AAFC5-B6EB-45A3-B7E9-D87D7EF83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2313" y="0"/>
            <a:ext cx="2071687"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DE88C6-7D35-4C55-A115-1A91E8080525}"/>
              </a:ext>
            </a:extLst>
          </p:cNvPr>
          <p:cNvSpPr>
            <a:spLocks noGrp="1"/>
          </p:cNvSpPr>
          <p:nvPr>
            <p:ph type="title"/>
          </p:nvPr>
        </p:nvSpPr>
        <p:spPr>
          <a:xfrm>
            <a:off x="457200" y="476250"/>
            <a:ext cx="6186488" cy="1095375"/>
          </a:xfrm>
        </p:spPr>
        <p:txBody>
          <a:bodyPr>
            <a:normAutofit fontScale="90000"/>
          </a:bodyPr>
          <a:lstStyle/>
          <a:p>
            <a:pPr eaLnBrk="1" fontAlgn="auto" hangingPunct="1">
              <a:spcAft>
                <a:spcPts val="0"/>
              </a:spcAft>
              <a:defRPr/>
            </a:pPr>
            <a:r>
              <a:rPr lang="en-IE" b="1" dirty="0"/>
              <a:t>Attendance and punctuality - HSCL</a:t>
            </a:r>
            <a:endParaRPr lang="en-IE" dirty="0"/>
          </a:p>
        </p:txBody>
      </p:sp>
      <p:sp>
        <p:nvSpPr>
          <p:cNvPr id="3" name="Content Placeholder 2">
            <a:extLst>
              <a:ext uri="{FF2B5EF4-FFF2-40B4-BE49-F238E27FC236}">
                <a16:creationId xmlns:a16="http://schemas.microsoft.com/office/drawing/2014/main" id="{668A96A5-67E6-4CB0-BB35-B227FCBC4D4E}"/>
              </a:ext>
            </a:extLst>
          </p:cNvPr>
          <p:cNvSpPr>
            <a:spLocks noGrp="1"/>
          </p:cNvSpPr>
          <p:nvPr>
            <p:ph idx="1"/>
          </p:nvPr>
        </p:nvSpPr>
        <p:spPr>
          <a:xfrm>
            <a:off x="457200" y="1857375"/>
            <a:ext cx="8229600" cy="4286250"/>
          </a:xfrm>
        </p:spPr>
        <p:txBody>
          <a:bodyPr>
            <a:noAutofit/>
          </a:bodyPr>
          <a:lstStyle/>
          <a:p>
            <a:pPr marL="274320" indent="-274320" eaLnBrk="1" fontAlgn="auto" hangingPunct="1">
              <a:spcAft>
                <a:spcPts val="0"/>
              </a:spcAft>
              <a:buClr>
                <a:schemeClr val="accent3"/>
              </a:buClr>
              <a:buFont typeface="Wingdings 2"/>
              <a:buChar char=""/>
              <a:defRPr/>
            </a:pPr>
            <a:r>
              <a:rPr lang="en-IE" sz="1800" dirty="0"/>
              <a:t>Regular attendance and punctuality avoids work being missed which may lead to stress</a:t>
            </a:r>
          </a:p>
          <a:p>
            <a:pPr marL="274320" indent="-274320" eaLnBrk="1" fontAlgn="auto" hangingPunct="1">
              <a:spcAft>
                <a:spcPts val="0"/>
              </a:spcAft>
              <a:buClr>
                <a:schemeClr val="accent3"/>
              </a:buClr>
              <a:buFont typeface="Wingdings 2"/>
              <a:buChar char=""/>
              <a:defRPr/>
            </a:pPr>
            <a:r>
              <a:rPr lang="en-IE" sz="1800" dirty="0"/>
              <a:t>Message/email/phone call to school on morning of absence followed by note ( in allocated part of journal) on return to school</a:t>
            </a:r>
          </a:p>
          <a:p>
            <a:pPr marL="274320" indent="-274320" eaLnBrk="1" fontAlgn="auto" hangingPunct="1">
              <a:spcAft>
                <a:spcPts val="0"/>
              </a:spcAft>
              <a:buClr>
                <a:schemeClr val="accent3"/>
              </a:buClr>
              <a:buFont typeface="Wingdings 2"/>
              <a:buChar char=""/>
              <a:defRPr/>
            </a:pPr>
            <a:r>
              <a:rPr lang="en-IE" sz="1800" dirty="0"/>
              <a:t>Dental and G.P. appointments, if possible, after school/Friday afternoons</a:t>
            </a:r>
          </a:p>
          <a:p>
            <a:pPr marL="274320" indent="-274320" eaLnBrk="1" fontAlgn="auto" hangingPunct="1">
              <a:spcAft>
                <a:spcPts val="0"/>
              </a:spcAft>
              <a:buClr>
                <a:schemeClr val="accent3"/>
              </a:buClr>
              <a:buFont typeface="Wingdings 2"/>
              <a:buChar char=""/>
              <a:defRPr/>
            </a:pPr>
            <a:r>
              <a:rPr lang="en-IE" sz="1800" dirty="0"/>
              <a:t>Catch up on missed work</a:t>
            </a:r>
          </a:p>
          <a:p>
            <a:pPr marL="274320" indent="-274320" eaLnBrk="1" fontAlgn="auto" hangingPunct="1">
              <a:spcAft>
                <a:spcPts val="0"/>
              </a:spcAft>
              <a:buClr>
                <a:schemeClr val="accent3"/>
              </a:buClr>
              <a:buFont typeface="Wingdings 2"/>
              <a:buChar char=""/>
              <a:defRPr/>
            </a:pPr>
            <a:r>
              <a:rPr lang="en-IE" sz="1800" dirty="0"/>
              <a:t>If student is ill they </a:t>
            </a:r>
            <a:r>
              <a:rPr lang="en-IE" sz="1800" b="1" dirty="0"/>
              <a:t>should </a:t>
            </a:r>
            <a:r>
              <a:rPr lang="en-IE" sz="1800" dirty="0"/>
              <a:t>of course stay at home</a:t>
            </a:r>
          </a:p>
          <a:p>
            <a:pPr marL="274320" indent="-274320" eaLnBrk="1" fontAlgn="auto" hangingPunct="1">
              <a:spcAft>
                <a:spcPts val="0"/>
              </a:spcAft>
              <a:buClr>
                <a:schemeClr val="accent3"/>
              </a:buClr>
              <a:buFont typeface="Wingdings 2"/>
              <a:buChar char=""/>
              <a:defRPr/>
            </a:pPr>
            <a:r>
              <a:rPr lang="en-IE" sz="1800" dirty="0"/>
              <a:t>If a student feels ill during school day – report to YH or DP who will phone a parent/guardian</a:t>
            </a:r>
          </a:p>
          <a:p>
            <a:pPr marL="274320" indent="-274320" eaLnBrk="1" fontAlgn="auto" hangingPunct="1">
              <a:spcAft>
                <a:spcPts val="0"/>
              </a:spcAft>
              <a:buClr>
                <a:schemeClr val="accent3"/>
              </a:buClr>
              <a:buFont typeface="Wingdings 2"/>
              <a:buChar char=""/>
              <a:defRPr/>
            </a:pPr>
            <a:r>
              <a:rPr lang="en-IE" sz="1800" dirty="0"/>
              <a:t>Two </a:t>
            </a:r>
            <a:r>
              <a:rPr lang="en-IE" sz="1800" dirty="0" err="1"/>
              <a:t>lates</a:t>
            </a:r>
            <a:r>
              <a:rPr lang="en-IE" sz="1800" dirty="0"/>
              <a:t> in a week merits a </a:t>
            </a:r>
            <a:r>
              <a:rPr lang="en-IE" sz="1800" dirty="0" smtClean="0"/>
              <a:t>detention. TESS </a:t>
            </a:r>
            <a:r>
              <a:rPr lang="en-IE" sz="1800" dirty="0"/>
              <a:t>(</a:t>
            </a:r>
            <a:r>
              <a:rPr lang="en-IE" sz="1800" dirty="0" err="1"/>
              <a:t>Tusla</a:t>
            </a:r>
            <a:r>
              <a:rPr lang="en-IE" sz="1800" dirty="0"/>
              <a:t>) letter sent out to parents to report on number of absences – highlight a large number of absences within a time period even if you have sent us a note about it (e.g. 5 days or more in a month)</a:t>
            </a:r>
          </a:p>
          <a:p>
            <a:pPr marL="274320" indent="-274320" eaLnBrk="1" fontAlgn="auto" hangingPunct="1">
              <a:spcAft>
                <a:spcPts val="0"/>
              </a:spcAft>
              <a:buClr>
                <a:schemeClr val="accent3"/>
              </a:buClr>
              <a:buFont typeface="Wingdings 2"/>
              <a:buChar char=""/>
              <a:defRPr/>
            </a:pPr>
            <a:r>
              <a:rPr lang="en-IE" sz="1800" dirty="0"/>
              <a:t>If there is any discrepancy in the number of days reported and your own records, please let us know (</a:t>
            </a:r>
            <a:r>
              <a:rPr lang="en-IE" sz="1800" dirty="0" err="1"/>
              <a:t>VSware</a:t>
            </a:r>
            <a:r>
              <a:rPr lang="en-IE" sz="1800" dirty="0"/>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68960"/>
            <a:ext cx="8229600" cy="1143000"/>
          </a:xfrm>
        </p:spPr>
        <p:txBody>
          <a:bodyPr/>
          <a:lstStyle/>
          <a:p>
            <a:pPr algn="ctr"/>
            <a:r>
              <a:rPr lang="en-GB" dirty="0" smtClean="0"/>
              <a:t>Mr. John Cleary</a:t>
            </a:r>
            <a:br>
              <a:rPr lang="en-GB" dirty="0" smtClean="0"/>
            </a:br>
            <a:r>
              <a:rPr lang="en-GB" dirty="0"/>
              <a:t/>
            </a:r>
            <a:br>
              <a:rPr lang="en-GB" dirty="0"/>
            </a:br>
            <a:r>
              <a:rPr lang="en-GB" dirty="0" smtClean="0"/>
              <a:t>Deputy Principal</a:t>
            </a:r>
            <a:endParaRPr lang="en-IE" dirty="0"/>
          </a:p>
        </p:txBody>
      </p:sp>
    </p:spTree>
    <p:extLst>
      <p:ext uri="{BB962C8B-B14F-4D97-AF65-F5344CB8AC3E}">
        <p14:creationId xmlns:p14="http://schemas.microsoft.com/office/powerpoint/2010/main" val="3186827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Student Voice</a:t>
            </a:r>
            <a:endParaRPr lang="en-IE" dirty="0"/>
          </a:p>
        </p:txBody>
      </p:sp>
      <p:sp>
        <p:nvSpPr>
          <p:cNvPr id="3" name="Content Placeholder 2"/>
          <p:cNvSpPr>
            <a:spLocks noGrp="1"/>
          </p:cNvSpPr>
          <p:nvPr>
            <p:ph idx="1"/>
          </p:nvPr>
        </p:nvSpPr>
        <p:spPr/>
        <p:txBody>
          <a:bodyPr/>
          <a:lstStyle/>
          <a:p>
            <a:r>
              <a:rPr lang="en-GB" dirty="0" smtClean="0"/>
              <a:t>Student Council</a:t>
            </a:r>
          </a:p>
          <a:p>
            <a:r>
              <a:rPr lang="en-GB" dirty="0" smtClean="0"/>
              <a:t>Prefects</a:t>
            </a:r>
          </a:p>
          <a:p>
            <a:r>
              <a:rPr lang="en-GB" dirty="0" smtClean="0"/>
              <a:t>Mentors</a:t>
            </a:r>
          </a:p>
          <a:p>
            <a:r>
              <a:rPr lang="en-GB" dirty="0" smtClean="0"/>
              <a:t>Open Evenings</a:t>
            </a:r>
          </a:p>
          <a:p>
            <a:r>
              <a:rPr lang="en-GB" dirty="0" smtClean="0"/>
              <a:t>Board of Management</a:t>
            </a:r>
            <a:endParaRPr lang="en-IE" dirty="0"/>
          </a:p>
        </p:txBody>
      </p:sp>
    </p:spTree>
    <p:extLst>
      <p:ext uri="{BB962C8B-B14F-4D97-AF65-F5344CB8AC3E}">
        <p14:creationId xmlns:p14="http://schemas.microsoft.com/office/powerpoint/2010/main" val="1353333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5252290-DDF3-4C49-90F6-DA6889F05244}"/>
              </a:ext>
            </a:extLst>
          </p:cNvPr>
          <p:cNvSpPr>
            <a:spLocks noGrp="1"/>
          </p:cNvSpPr>
          <p:nvPr>
            <p:ph type="title"/>
          </p:nvPr>
        </p:nvSpPr>
        <p:spPr>
          <a:xfrm>
            <a:off x="428625" y="285750"/>
            <a:ext cx="8229600" cy="1143000"/>
          </a:xfrm>
        </p:spPr>
        <p:txBody>
          <a:bodyPr/>
          <a:lstStyle/>
          <a:p>
            <a:pPr eaLnBrk="1" hangingPunct="1"/>
            <a:r>
              <a:rPr lang="en-IE" altLang="en-US"/>
              <a:t>Principal’s Notes</a:t>
            </a:r>
          </a:p>
        </p:txBody>
      </p:sp>
      <p:sp>
        <p:nvSpPr>
          <p:cNvPr id="3" name="Content Placeholder 2">
            <a:extLst>
              <a:ext uri="{FF2B5EF4-FFF2-40B4-BE49-F238E27FC236}">
                <a16:creationId xmlns:a16="http://schemas.microsoft.com/office/drawing/2014/main" id="{B5286CAB-3E81-414F-876F-745496A4AE99}"/>
              </a:ext>
            </a:extLst>
          </p:cNvPr>
          <p:cNvSpPr>
            <a:spLocks noGrp="1"/>
          </p:cNvSpPr>
          <p:nvPr>
            <p:ph idx="1"/>
          </p:nvPr>
        </p:nvSpPr>
        <p:spPr>
          <a:xfrm>
            <a:off x="457200" y="1571625"/>
            <a:ext cx="8229600" cy="4752975"/>
          </a:xfrm>
        </p:spPr>
        <p:txBody>
          <a:bodyPr>
            <a:normAutofit/>
          </a:bodyPr>
          <a:lstStyle/>
          <a:p>
            <a:pPr marL="274320" indent="-274320" eaLnBrk="1" fontAlgn="auto" hangingPunct="1">
              <a:spcAft>
                <a:spcPts val="0"/>
              </a:spcAft>
              <a:buClr>
                <a:schemeClr val="accent3"/>
              </a:buClr>
              <a:buFont typeface="Wingdings 2"/>
              <a:buChar char=""/>
              <a:defRPr/>
            </a:pPr>
            <a:r>
              <a:rPr lang="en-IE" sz="3600" dirty="0" smtClean="0"/>
              <a:t>Communication</a:t>
            </a:r>
            <a:endParaRPr lang="en-IE" sz="3600" dirty="0"/>
          </a:p>
          <a:p>
            <a:pPr marL="640080" lvl="1" indent="-246888" eaLnBrk="1" fontAlgn="auto" hangingPunct="1">
              <a:spcAft>
                <a:spcPts val="0"/>
              </a:spcAft>
              <a:buFont typeface="Wingdings" pitchFamily="2" charset="2"/>
              <a:buChar char="Ø"/>
              <a:defRPr/>
            </a:pPr>
            <a:r>
              <a:rPr lang="en-IE" sz="3600" dirty="0"/>
              <a:t>Journal, phone, appointments</a:t>
            </a:r>
          </a:p>
          <a:p>
            <a:pPr marL="640080" lvl="1" indent="-246888" eaLnBrk="1" fontAlgn="auto" hangingPunct="1">
              <a:spcAft>
                <a:spcPts val="0"/>
              </a:spcAft>
              <a:buFont typeface="Wingdings" pitchFamily="2" charset="2"/>
              <a:buChar char="Ø"/>
              <a:defRPr/>
            </a:pPr>
            <a:r>
              <a:rPr lang="en-IE" sz="3600" dirty="0"/>
              <a:t>Ensure current phone numbers on our system, nominate a person in case of emergency, text message system</a:t>
            </a:r>
            <a:endParaRPr lang="en-IE" dirty="0"/>
          </a:p>
          <a:p>
            <a:pPr marL="274320" indent="-274320" eaLnBrk="1" fontAlgn="auto" hangingPunct="1">
              <a:spcAft>
                <a:spcPts val="0"/>
              </a:spcAft>
              <a:buClr>
                <a:schemeClr val="accent3"/>
              </a:buClr>
              <a:buFont typeface="Wingdings 2"/>
              <a:buChar char=""/>
              <a:defRPr/>
            </a:pPr>
            <a:endParaRPr lang="en-IE" dirty="0"/>
          </a:p>
        </p:txBody>
      </p:sp>
      <p:pic>
        <p:nvPicPr>
          <p:cNvPr id="47108" name="Picture 2">
            <a:extLst>
              <a:ext uri="{FF2B5EF4-FFF2-40B4-BE49-F238E27FC236}">
                <a16:creationId xmlns:a16="http://schemas.microsoft.com/office/drawing/2014/main" id="{EDF79EA5-8F97-4093-A44B-F78D5414D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22029">
            <a:off x="6705600" y="1012825"/>
            <a:ext cx="1836738"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
            <a:extLst>
              <a:ext uri="{FF2B5EF4-FFF2-40B4-BE49-F238E27FC236}">
                <a16:creationId xmlns:a16="http://schemas.microsoft.com/office/drawing/2014/main" id="{8D6AB02A-2868-4C55-9C54-046E0980E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084763"/>
            <a:ext cx="164147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CE011938-8606-4F3D-A19C-A16BA1D3731E}"/>
              </a:ext>
            </a:extLst>
          </p:cNvPr>
          <p:cNvSpPr>
            <a:spLocks noGrp="1"/>
          </p:cNvSpPr>
          <p:nvPr>
            <p:ph type="title"/>
          </p:nvPr>
        </p:nvSpPr>
        <p:spPr/>
        <p:txBody>
          <a:bodyPr/>
          <a:lstStyle/>
          <a:p>
            <a:pPr eaLnBrk="1" hangingPunct="1"/>
            <a:r>
              <a:rPr lang="en-IE" altLang="en-US" dirty="0"/>
              <a:t>Principal’s </a:t>
            </a:r>
            <a:r>
              <a:rPr lang="en-IE" altLang="en-US" dirty="0" smtClean="0"/>
              <a:t>Notes 2</a:t>
            </a:r>
            <a:endParaRPr lang="en-IE" altLang="en-US" dirty="0"/>
          </a:p>
        </p:txBody>
      </p:sp>
      <p:sp>
        <p:nvSpPr>
          <p:cNvPr id="4" name="Content Placeholder 2">
            <a:extLst>
              <a:ext uri="{FF2B5EF4-FFF2-40B4-BE49-F238E27FC236}">
                <a16:creationId xmlns:a16="http://schemas.microsoft.com/office/drawing/2014/main" id="{2F47C85A-594D-4B2D-891B-ADE76BDAF7CD}"/>
              </a:ext>
            </a:extLst>
          </p:cNvPr>
          <p:cNvSpPr>
            <a:spLocks noGrp="1"/>
          </p:cNvSpPr>
          <p:nvPr>
            <p:ph idx="1"/>
          </p:nvPr>
        </p:nvSpPr>
        <p:spPr>
          <a:xfrm>
            <a:off x="457200" y="2286000"/>
            <a:ext cx="8229600" cy="4038600"/>
          </a:xfrm>
        </p:spPr>
        <p:txBody>
          <a:bodyPr>
            <a:normAutofit/>
          </a:bodyPr>
          <a:lstStyle/>
          <a:p>
            <a:pPr marL="274320" indent="-274320" eaLnBrk="1" fontAlgn="auto" hangingPunct="1">
              <a:spcAft>
                <a:spcPts val="0"/>
              </a:spcAft>
              <a:buClr>
                <a:schemeClr val="accent3"/>
              </a:buClr>
              <a:buFont typeface="Wingdings 2"/>
              <a:buChar char=""/>
              <a:defRPr/>
            </a:pPr>
            <a:r>
              <a:rPr lang="en-IE" sz="2800" dirty="0"/>
              <a:t>Assessments </a:t>
            </a:r>
          </a:p>
          <a:p>
            <a:pPr marL="640080" lvl="1" indent="-246888" eaLnBrk="1" fontAlgn="auto" hangingPunct="1">
              <a:spcAft>
                <a:spcPts val="0"/>
              </a:spcAft>
              <a:buFont typeface="Wingdings 2"/>
              <a:buChar char=""/>
              <a:defRPr/>
            </a:pPr>
            <a:r>
              <a:rPr lang="en-IE" sz="2800" dirty="0"/>
              <a:t>ongoing class tests (please </a:t>
            </a:r>
            <a:r>
              <a:rPr lang="en-IE" sz="2800" dirty="0" smtClean="0"/>
              <a:t>ask your children about homework and tests and </a:t>
            </a:r>
            <a:r>
              <a:rPr lang="en-IE" sz="2800" dirty="0"/>
              <a:t>sign test)</a:t>
            </a:r>
          </a:p>
          <a:p>
            <a:pPr marL="640080" lvl="1" indent="-246888" eaLnBrk="1" fontAlgn="auto" hangingPunct="1">
              <a:spcAft>
                <a:spcPts val="0"/>
              </a:spcAft>
              <a:buFont typeface="Wingdings 2"/>
              <a:buChar char=""/>
              <a:defRPr/>
            </a:pPr>
            <a:r>
              <a:rPr lang="en-IE" sz="2800" dirty="0"/>
              <a:t>More formal assessment tests:</a:t>
            </a:r>
          </a:p>
          <a:p>
            <a:pPr lvl="2" indent="-246888" eaLnBrk="1" fontAlgn="auto" hangingPunct="1">
              <a:spcAft>
                <a:spcPts val="0"/>
              </a:spcAft>
              <a:buFont typeface="Wingdings 2"/>
              <a:buChar char=""/>
              <a:defRPr/>
            </a:pPr>
            <a:r>
              <a:rPr lang="en-IE" sz="2200" dirty="0">
                <a:latin typeface="Arial" panose="020B0604020202020204" pitchFamily="34" charset="0"/>
                <a:cs typeface="Arial" panose="020B0604020202020204" pitchFamily="34" charset="0"/>
              </a:rPr>
              <a:t>Christmas Assessments (first formal report in January)</a:t>
            </a:r>
          </a:p>
          <a:p>
            <a:pPr lvl="2" indent="-246888" eaLnBrk="1" fontAlgn="auto" hangingPunct="1">
              <a:spcAft>
                <a:spcPts val="0"/>
              </a:spcAft>
              <a:buFont typeface="Wingdings 2"/>
              <a:buChar char=""/>
              <a:defRPr/>
            </a:pPr>
            <a:r>
              <a:rPr lang="en-IE" sz="2200" dirty="0">
                <a:latin typeface="Arial" panose="020B0604020202020204" pitchFamily="34" charset="0"/>
                <a:cs typeface="Arial" panose="020B0604020202020204" pitchFamily="34" charset="0"/>
              </a:rPr>
              <a:t>Summer Assessments (formal report in June)</a:t>
            </a:r>
          </a:p>
          <a:p>
            <a:pPr marL="274320" indent="-274320" eaLnBrk="1" fontAlgn="auto" hangingPunct="1">
              <a:spcAft>
                <a:spcPts val="0"/>
              </a:spcAft>
              <a:buClr>
                <a:schemeClr val="accent3"/>
              </a:buClr>
              <a:buFont typeface="Wingdings 2"/>
              <a:buChar char=""/>
              <a:defRPr/>
            </a:pPr>
            <a:r>
              <a:rPr lang="en-IE" sz="2800" dirty="0"/>
              <a:t>Parent Teacher meeting </a:t>
            </a:r>
          </a:p>
          <a:p>
            <a:pPr lvl="2" indent="-246888" eaLnBrk="1" fontAlgn="auto" hangingPunct="1">
              <a:spcAft>
                <a:spcPts val="0"/>
              </a:spcAft>
              <a:buFont typeface="Wingdings 2"/>
              <a:buChar char=""/>
              <a:defRPr/>
            </a:pPr>
            <a:r>
              <a:rPr lang="en-IE" sz="2200" dirty="0"/>
              <a:t>One per year</a:t>
            </a:r>
          </a:p>
          <a:p>
            <a:pPr marL="274320" indent="-274320" eaLnBrk="1" fontAlgn="auto" hangingPunct="1">
              <a:spcAft>
                <a:spcPts val="0"/>
              </a:spcAft>
              <a:buClr>
                <a:schemeClr val="accent3"/>
              </a:buClr>
              <a:buFont typeface="Wingdings 2"/>
              <a:buChar char=""/>
              <a:defRPr/>
            </a:pPr>
            <a:endParaRPr lang="en-IE" dirty="0"/>
          </a:p>
        </p:txBody>
      </p:sp>
      <p:pic>
        <p:nvPicPr>
          <p:cNvPr id="46084" name="Picture 3">
            <a:extLst>
              <a:ext uri="{FF2B5EF4-FFF2-40B4-BE49-F238E27FC236}">
                <a16:creationId xmlns:a16="http://schemas.microsoft.com/office/drawing/2014/main" id="{74E280CB-D057-4425-9B92-4A1283C32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0"/>
            <a:ext cx="37147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a:extLst>
              <a:ext uri="{FF2B5EF4-FFF2-40B4-BE49-F238E27FC236}">
                <a16:creationId xmlns:a16="http://schemas.microsoft.com/office/drawing/2014/main" id="{E46668B8-C38E-48EB-8AAC-8A6B6EB2A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5229225"/>
            <a:ext cx="20447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AD333E0-165E-44E8-BDF8-F8C65C8D6939}"/>
              </a:ext>
            </a:extLst>
          </p:cNvPr>
          <p:cNvSpPr>
            <a:spLocks noGrp="1"/>
          </p:cNvSpPr>
          <p:nvPr>
            <p:ph type="title"/>
          </p:nvPr>
        </p:nvSpPr>
        <p:spPr/>
        <p:txBody>
          <a:bodyPr/>
          <a:lstStyle/>
          <a:p>
            <a:r>
              <a:rPr lang="en-IE" altLang="en-US" dirty="0"/>
              <a:t>Finances</a:t>
            </a:r>
          </a:p>
        </p:txBody>
      </p:sp>
      <p:sp>
        <p:nvSpPr>
          <p:cNvPr id="48131" name="Content Placeholder 2">
            <a:extLst>
              <a:ext uri="{FF2B5EF4-FFF2-40B4-BE49-F238E27FC236}">
                <a16:creationId xmlns:a16="http://schemas.microsoft.com/office/drawing/2014/main" id="{38C0705A-6A55-40DC-8727-C01DA7A188B7}"/>
              </a:ext>
            </a:extLst>
          </p:cNvPr>
          <p:cNvSpPr>
            <a:spLocks noGrp="1"/>
          </p:cNvSpPr>
          <p:nvPr>
            <p:ph idx="1"/>
          </p:nvPr>
        </p:nvSpPr>
        <p:spPr>
          <a:xfrm>
            <a:off x="457200" y="1935163"/>
            <a:ext cx="8229600" cy="4590181"/>
          </a:xfrm>
        </p:spPr>
        <p:txBody>
          <a:bodyPr/>
          <a:lstStyle/>
          <a:p>
            <a:r>
              <a:rPr lang="en-IE" altLang="en-US" sz="2800" dirty="0"/>
              <a:t>Voluntary </a:t>
            </a:r>
            <a:r>
              <a:rPr lang="en-IE" altLang="en-US" sz="2800" dirty="0" smtClean="0"/>
              <a:t>contribution which includes:</a:t>
            </a:r>
          </a:p>
          <a:p>
            <a:pPr lvl="1"/>
            <a:r>
              <a:rPr lang="en-IE" altLang="en-US" sz="2800" dirty="0" smtClean="0"/>
              <a:t>24 hour, full year pupil insurance</a:t>
            </a:r>
          </a:p>
          <a:p>
            <a:pPr lvl="1"/>
            <a:r>
              <a:rPr lang="en-IE" altLang="en-US" sz="2800" dirty="0" smtClean="0"/>
              <a:t>School Journal</a:t>
            </a:r>
          </a:p>
          <a:p>
            <a:pPr lvl="1"/>
            <a:r>
              <a:rPr lang="en-IE" altLang="en-US" sz="2800" dirty="0" smtClean="0"/>
              <a:t>Book rental Scheme</a:t>
            </a:r>
          </a:p>
          <a:p>
            <a:pPr lvl="1"/>
            <a:r>
              <a:rPr lang="en-IE" altLang="en-US" sz="2800" dirty="0" smtClean="0"/>
              <a:t>Administration charge</a:t>
            </a:r>
          </a:p>
          <a:p>
            <a:pPr lvl="1"/>
            <a:r>
              <a:rPr lang="en-GB" altLang="en-US" sz="2800" dirty="0" smtClean="0"/>
              <a:t>Locker Rental</a:t>
            </a:r>
            <a:endParaRPr lang="en-IE" altLang="en-US" sz="2800" dirty="0"/>
          </a:p>
          <a:p>
            <a:r>
              <a:rPr lang="en-IE" altLang="en-US" sz="2800" dirty="0"/>
              <a:t>Online payment – </a:t>
            </a:r>
            <a:r>
              <a:rPr lang="en-IE" altLang="en-US" sz="2800" b="1" dirty="0"/>
              <a:t>Way2Pay </a:t>
            </a:r>
            <a:r>
              <a:rPr lang="en-IE" altLang="en-US" sz="2800" dirty="0" smtClean="0"/>
              <a:t>(€225 or €200 if medical card holder)</a:t>
            </a:r>
            <a:endParaRPr lang="en-IE" altLang="en-US" sz="2800" dirty="0"/>
          </a:p>
          <a:p>
            <a:r>
              <a:rPr lang="en-IE" altLang="en-US" sz="2800" dirty="0"/>
              <a:t>Some additional costs for various trips and </a:t>
            </a:r>
            <a:r>
              <a:rPr lang="en-IE" altLang="en-US" sz="2800" dirty="0" smtClean="0"/>
              <a:t>events</a:t>
            </a:r>
            <a:endParaRPr lang="en-IE" altLang="en-US"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6D054F3A-54C3-445C-9FD8-59B49A51D4E9}"/>
              </a:ext>
            </a:extLst>
          </p:cNvPr>
          <p:cNvSpPr>
            <a:spLocks noGrp="1"/>
          </p:cNvSpPr>
          <p:nvPr>
            <p:ph type="title"/>
          </p:nvPr>
        </p:nvSpPr>
        <p:spPr/>
        <p:txBody>
          <a:bodyPr/>
          <a:lstStyle/>
          <a:p>
            <a:r>
              <a:rPr lang="en-IE" altLang="en-US"/>
              <a:t>Vsware for Parents/Guardians</a:t>
            </a:r>
          </a:p>
        </p:txBody>
      </p:sp>
      <p:sp>
        <p:nvSpPr>
          <p:cNvPr id="49155" name="Content Placeholder 2">
            <a:extLst>
              <a:ext uri="{FF2B5EF4-FFF2-40B4-BE49-F238E27FC236}">
                <a16:creationId xmlns:a16="http://schemas.microsoft.com/office/drawing/2014/main" id="{B2FD13D3-8A1C-4445-9083-D7B5620D50DC}"/>
              </a:ext>
            </a:extLst>
          </p:cNvPr>
          <p:cNvSpPr>
            <a:spLocks noGrp="1"/>
          </p:cNvSpPr>
          <p:nvPr>
            <p:ph idx="1"/>
          </p:nvPr>
        </p:nvSpPr>
        <p:spPr/>
        <p:txBody>
          <a:bodyPr/>
          <a:lstStyle/>
          <a:p>
            <a:r>
              <a:rPr lang="en-IE" altLang="en-US"/>
              <a:t>Opening student management system for parents to enter 1</a:t>
            </a:r>
            <a:r>
              <a:rPr lang="en-IE" altLang="en-US" baseline="30000"/>
              <a:t>st</a:t>
            </a:r>
            <a:r>
              <a:rPr lang="en-IE" altLang="en-US"/>
              <a:t> year Student option choices</a:t>
            </a:r>
          </a:p>
          <a:p>
            <a:r>
              <a:rPr lang="en-IE" altLang="en-US"/>
              <a:t>Distribute web address, user name and password.</a:t>
            </a:r>
          </a:p>
          <a:p>
            <a:r>
              <a:rPr lang="en-IE" altLang="en-US">
                <a:hlinkClick r:id="rId2"/>
              </a:rPr>
              <a:t>https://stfarnans.app.vsware.ie/</a:t>
            </a:r>
            <a:r>
              <a:rPr lang="en-IE" altLang="en-US"/>
              <a:t> </a:t>
            </a:r>
          </a:p>
          <a:p>
            <a:r>
              <a:rPr lang="en-IE" altLang="en-US"/>
              <a:t>Access to personal data, timetable, results, attendance, merits and conduct comments.</a:t>
            </a:r>
          </a:p>
          <a:p>
            <a:r>
              <a:rPr lang="en-IE" altLang="en-US"/>
              <a:t>St Farnan’s uses a text messaging system for important information. If you update your mobile number please let us know.</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F934EB05-8FB8-407D-84FA-9643B984479D}"/>
              </a:ext>
            </a:extLst>
          </p:cNvPr>
          <p:cNvSpPr>
            <a:spLocks noGrp="1"/>
          </p:cNvSpPr>
          <p:nvPr>
            <p:ph type="title"/>
          </p:nvPr>
        </p:nvSpPr>
        <p:spPr/>
        <p:txBody>
          <a:bodyPr/>
          <a:lstStyle/>
          <a:p>
            <a:endParaRPr lang="en-IE" altLang="en-US"/>
          </a:p>
        </p:txBody>
      </p:sp>
      <p:pic>
        <p:nvPicPr>
          <p:cNvPr id="50179" name="Content Placeholder 3">
            <a:extLst>
              <a:ext uri="{FF2B5EF4-FFF2-40B4-BE49-F238E27FC236}">
                <a16:creationId xmlns:a16="http://schemas.microsoft.com/office/drawing/2014/main" id="{A9369352-CE2F-4EE8-959C-815D6FE801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870" t="14999" b="7452"/>
          <a:stretch>
            <a:fillRect/>
          </a:stretch>
        </p:blipFill>
        <p:spPr>
          <a:xfrm>
            <a:off x="1588" y="727075"/>
            <a:ext cx="9034462" cy="472598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17506" y="3390445"/>
            <a:ext cx="4746581" cy="3148875"/>
          </a:xfr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752229">
            <a:off x="4860032" y="908720"/>
            <a:ext cx="3989875" cy="2646878"/>
          </a:xfrm>
          <a:prstGeom prst="rect">
            <a:avLst/>
          </a:prstGeom>
        </p:spPr>
      </p:pic>
      <p:sp>
        <p:nvSpPr>
          <p:cNvPr id="8" name="AutoShape 2" descr="6th year clas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4"/>
          <a:stretch>
            <a:fillRect/>
          </a:stretch>
        </p:blipFill>
        <p:spPr>
          <a:xfrm rot="21157263">
            <a:off x="155575" y="404664"/>
            <a:ext cx="4935714" cy="32748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0589" y="3542368"/>
            <a:ext cx="2247714" cy="2996952"/>
          </a:xfrm>
          <a:prstGeom prst="rect">
            <a:avLst/>
          </a:prstGeom>
        </p:spPr>
      </p:pic>
    </p:spTree>
    <p:extLst>
      <p:ext uri="{BB962C8B-B14F-4D97-AF65-F5344CB8AC3E}">
        <p14:creationId xmlns:p14="http://schemas.microsoft.com/office/powerpoint/2010/main" val="381841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eaLnBrk="1" hangingPunct="1"/>
            <a:r>
              <a:rPr lang="en-IE" sz="5400" dirty="0"/>
              <a:t>What is in your Folder?</a:t>
            </a:r>
          </a:p>
        </p:txBody>
      </p:sp>
      <p:sp>
        <p:nvSpPr>
          <p:cNvPr id="3" name="Content Placeholder 2"/>
          <p:cNvSpPr>
            <a:spLocks noGrp="1"/>
          </p:cNvSpPr>
          <p:nvPr>
            <p:ph idx="1"/>
          </p:nvPr>
        </p:nvSpPr>
        <p:spPr>
          <a:xfrm>
            <a:off x="611560" y="1935163"/>
            <a:ext cx="8075240" cy="4518173"/>
          </a:xfrm>
        </p:spPr>
        <p:txBody>
          <a:bodyPr/>
          <a:lstStyle/>
          <a:p>
            <a:pPr eaLnBrk="1" hangingPunct="1"/>
            <a:r>
              <a:rPr lang="en-IE" altLang="en-US" sz="2800" dirty="0"/>
              <a:t>A letter from the Principal, Deputy &amp; Year Head</a:t>
            </a:r>
          </a:p>
          <a:p>
            <a:pPr eaLnBrk="1" hangingPunct="1"/>
            <a:r>
              <a:rPr lang="en-IE" altLang="en-US" sz="2800" dirty="0"/>
              <a:t>Map of </a:t>
            </a:r>
            <a:r>
              <a:rPr lang="en-IE" altLang="en-US" sz="2800" dirty="0" smtClean="0"/>
              <a:t>School</a:t>
            </a:r>
          </a:p>
          <a:p>
            <a:pPr eaLnBrk="1" hangingPunct="1"/>
            <a:r>
              <a:rPr lang="en-IE" altLang="en-US" sz="2800" dirty="0" smtClean="0"/>
              <a:t>Parents Junior Cycle Information Sheet</a:t>
            </a:r>
          </a:p>
          <a:p>
            <a:pPr eaLnBrk="1" hangingPunct="1"/>
            <a:r>
              <a:rPr lang="en-IE" altLang="en-US" sz="2800" dirty="0" smtClean="0"/>
              <a:t>Student Support Team Information</a:t>
            </a:r>
          </a:p>
          <a:p>
            <a:pPr eaLnBrk="1" hangingPunct="1"/>
            <a:r>
              <a:rPr lang="en-IE" altLang="en-US" sz="2800" dirty="0" smtClean="0"/>
              <a:t>Uniform outline</a:t>
            </a:r>
          </a:p>
          <a:p>
            <a:pPr eaLnBrk="1" hangingPunct="1"/>
            <a:r>
              <a:rPr lang="en-IE" altLang="en-US" sz="2800" dirty="0" smtClean="0"/>
              <a:t>Timetable Structure, sample and equipment list</a:t>
            </a:r>
          </a:p>
          <a:p>
            <a:pPr eaLnBrk="1" hangingPunct="1"/>
            <a:r>
              <a:rPr lang="en-IE" altLang="en-US" sz="2800" dirty="0" smtClean="0"/>
              <a:t>Areas of Concern</a:t>
            </a:r>
          </a:p>
          <a:p>
            <a:pPr eaLnBrk="1" hangingPunct="1"/>
            <a:r>
              <a:rPr lang="en-IE" altLang="en-US" sz="2800" dirty="0" smtClean="0"/>
              <a:t>Parents’ Association letter</a:t>
            </a:r>
          </a:p>
          <a:p>
            <a:pPr eaLnBrk="1" hangingPunct="1"/>
            <a:endParaRPr lang="en-IE" altLang="en-US" sz="2800" dirty="0" smtClean="0"/>
          </a:p>
          <a:p>
            <a:pPr marL="0" indent="0" eaLnBrk="1" hangingPunct="1">
              <a:buNone/>
            </a:pPr>
            <a:endParaRPr lang="en-IE" altLang="en-US" dirty="0"/>
          </a:p>
          <a:p>
            <a:endParaRPr lang="en-GB" dirty="0"/>
          </a:p>
        </p:txBody>
      </p:sp>
    </p:spTree>
    <p:extLst>
      <p:ext uri="{BB962C8B-B14F-4D97-AF65-F5344CB8AC3E}">
        <p14:creationId xmlns:p14="http://schemas.microsoft.com/office/powerpoint/2010/main" val="3565787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651451">
            <a:off x="7015696" y="80113"/>
            <a:ext cx="1813016" cy="2417354"/>
          </a:xfrm>
          <a:prstGeom prst="rect">
            <a:avLst/>
          </a:prstGeom>
        </p:spPr>
      </p:pic>
      <p:sp>
        <p:nvSpPr>
          <p:cNvPr id="2" name="Title 1">
            <a:extLst>
              <a:ext uri="{FF2B5EF4-FFF2-40B4-BE49-F238E27FC236}">
                <a16:creationId xmlns:a16="http://schemas.microsoft.com/office/drawing/2014/main" id="{6BB4626D-EEBD-4A08-BA5F-BE87C588986E}"/>
              </a:ext>
            </a:extLst>
          </p:cNvPr>
          <p:cNvSpPr>
            <a:spLocks noGrp="1"/>
          </p:cNvSpPr>
          <p:nvPr>
            <p:ph type="title"/>
          </p:nvPr>
        </p:nvSpPr>
        <p:spPr>
          <a:xfrm>
            <a:off x="407332" y="1578101"/>
            <a:ext cx="8229600" cy="1143000"/>
          </a:xfrm>
        </p:spPr>
        <p:txBody>
          <a:bodyPr>
            <a:normAutofit fontScale="90000"/>
          </a:bodyPr>
          <a:lstStyle/>
          <a:p>
            <a:pPr eaLnBrk="1" fontAlgn="auto" hangingPunct="1">
              <a:spcAft>
                <a:spcPts val="0"/>
              </a:spcAft>
              <a:defRPr/>
            </a:pPr>
            <a:r>
              <a:rPr lang="en-IE" sz="5400" dirty="0"/>
              <a:t/>
            </a:r>
            <a:br>
              <a:rPr lang="en-IE" sz="5400" dirty="0"/>
            </a:br>
            <a:r>
              <a:rPr lang="en-IE" sz="5400" dirty="0"/>
              <a:t/>
            </a:r>
            <a:br>
              <a:rPr lang="en-IE" sz="5400" dirty="0"/>
            </a:br>
            <a:r>
              <a:rPr lang="en-IE" sz="4800" dirty="0"/>
              <a:t>Purpose of evening</a:t>
            </a:r>
            <a:r>
              <a:rPr lang="en-IE" altLang="en-US" sz="4800" dirty="0"/>
              <a:t/>
            </a:r>
            <a:br>
              <a:rPr lang="en-IE" altLang="en-US" sz="4800" dirty="0"/>
            </a:br>
            <a:endParaRPr lang="en-IE" dirty="0"/>
          </a:p>
        </p:txBody>
      </p:sp>
      <p:sp>
        <p:nvSpPr>
          <p:cNvPr id="10243" name="Content Placeholder 2">
            <a:extLst>
              <a:ext uri="{FF2B5EF4-FFF2-40B4-BE49-F238E27FC236}">
                <a16:creationId xmlns:a16="http://schemas.microsoft.com/office/drawing/2014/main" id="{B92A3D6F-0E07-43B5-970C-2F590178B5D7}"/>
              </a:ext>
            </a:extLst>
          </p:cNvPr>
          <p:cNvSpPr>
            <a:spLocks noGrp="1"/>
          </p:cNvSpPr>
          <p:nvPr>
            <p:ph idx="1"/>
          </p:nvPr>
        </p:nvSpPr>
        <p:spPr>
          <a:xfrm>
            <a:off x="539552" y="2468226"/>
            <a:ext cx="8229600" cy="4389438"/>
          </a:xfrm>
        </p:spPr>
        <p:txBody>
          <a:bodyPr/>
          <a:lstStyle/>
          <a:p>
            <a:pPr eaLnBrk="1" hangingPunct="1"/>
            <a:r>
              <a:rPr lang="en-IE" altLang="en-US" sz="2400" dirty="0" smtClean="0"/>
              <a:t>To </a:t>
            </a:r>
            <a:r>
              <a:rPr lang="en-IE" altLang="en-US" sz="2400" dirty="0"/>
              <a:t>meet some of the people who will be supporting your son/daughter</a:t>
            </a:r>
          </a:p>
          <a:p>
            <a:pPr eaLnBrk="1" hangingPunct="1"/>
            <a:endParaRPr lang="en-IE" altLang="en-US" sz="2400" dirty="0"/>
          </a:p>
          <a:p>
            <a:pPr eaLnBrk="1" hangingPunct="1"/>
            <a:r>
              <a:rPr lang="en-IE" altLang="en-US" sz="2400" dirty="0"/>
              <a:t>Outline important issues in order to help your son/daughter get full benefit from their time here in St. </a:t>
            </a:r>
            <a:r>
              <a:rPr lang="en-IE" altLang="en-US" sz="2400" dirty="0" err="1"/>
              <a:t>Farnan’s</a:t>
            </a:r>
            <a:r>
              <a:rPr lang="en-IE" altLang="en-US" sz="2400" dirty="0"/>
              <a:t> </a:t>
            </a:r>
            <a:r>
              <a:rPr lang="en-IE" altLang="en-US" sz="2400" dirty="0" smtClean="0"/>
              <a:t>PPS</a:t>
            </a:r>
          </a:p>
          <a:p>
            <a:pPr eaLnBrk="1" hangingPunct="1"/>
            <a:endParaRPr lang="en-IE" altLang="en-US" sz="1100" dirty="0"/>
          </a:p>
          <a:p>
            <a:pPr eaLnBrk="1" hangingPunct="1"/>
            <a:r>
              <a:rPr lang="en-IE" altLang="en-US" sz="2400" dirty="0" smtClean="0"/>
              <a:t>FIRST 3 DAYS for 1</a:t>
            </a:r>
            <a:r>
              <a:rPr lang="en-IE" altLang="en-US" sz="2400" baseline="30000" dirty="0" smtClean="0"/>
              <a:t>st</a:t>
            </a:r>
            <a:r>
              <a:rPr lang="en-IE" altLang="en-US" sz="2400" dirty="0" smtClean="0"/>
              <a:t> year 2023/24:</a:t>
            </a:r>
          </a:p>
          <a:p>
            <a:pPr eaLnBrk="1" hangingPunct="1"/>
            <a:r>
              <a:rPr lang="en-IE" altLang="en-US" sz="2400" b="1" dirty="0" smtClean="0"/>
              <a:t>Friday 25</a:t>
            </a:r>
            <a:r>
              <a:rPr lang="en-IE" altLang="en-US" sz="2400" b="1" baseline="30000" dirty="0" smtClean="0"/>
              <a:t>th</a:t>
            </a:r>
            <a:r>
              <a:rPr lang="en-IE" altLang="en-US" sz="2400" b="1" dirty="0" smtClean="0"/>
              <a:t> August, Monday 28</a:t>
            </a:r>
            <a:r>
              <a:rPr lang="en-IE" altLang="en-US" sz="2400" b="1" baseline="30000" dirty="0" smtClean="0"/>
              <a:t>th</a:t>
            </a:r>
            <a:r>
              <a:rPr lang="en-IE" altLang="en-US" sz="2400" b="1" dirty="0" smtClean="0"/>
              <a:t> August, Thursday 31</a:t>
            </a:r>
            <a:r>
              <a:rPr lang="en-IE" altLang="en-US" sz="2400" b="1" baseline="30000" dirty="0" smtClean="0"/>
              <a:t>st</a:t>
            </a:r>
            <a:r>
              <a:rPr lang="en-IE" altLang="en-US" sz="2400" b="1" dirty="0" smtClean="0"/>
              <a:t>  August 2023</a:t>
            </a:r>
          </a:p>
          <a:p>
            <a:pPr eaLnBrk="1" hangingPunct="1"/>
            <a:endParaRPr lang="en-IE"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2176E07-5E28-4761-95D9-10E770C5955F}"/>
              </a:ext>
            </a:extLst>
          </p:cNvPr>
          <p:cNvSpPr>
            <a:spLocks noGrp="1"/>
          </p:cNvSpPr>
          <p:nvPr>
            <p:ph type="title"/>
          </p:nvPr>
        </p:nvSpPr>
        <p:spPr/>
        <p:txBody>
          <a:bodyPr/>
          <a:lstStyle/>
          <a:p>
            <a:pPr algn="ctr"/>
            <a:r>
              <a:rPr lang="en-IE" altLang="en-US"/>
              <a:t>Mission Statement</a:t>
            </a:r>
            <a:br>
              <a:rPr lang="en-IE" altLang="en-US"/>
            </a:br>
            <a:r>
              <a:rPr lang="en-IE" altLang="en-US"/>
              <a:t>St Farnan’s PPS</a:t>
            </a:r>
          </a:p>
        </p:txBody>
      </p:sp>
      <p:sp>
        <p:nvSpPr>
          <p:cNvPr id="9219" name="Content Placeholder 2">
            <a:extLst>
              <a:ext uri="{FF2B5EF4-FFF2-40B4-BE49-F238E27FC236}">
                <a16:creationId xmlns:a16="http://schemas.microsoft.com/office/drawing/2014/main" id="{A3762F0F-9CAA-41DC-A7F4-A50C1FA88E4D}"/>
              </a:ext>
            </a:extLst>
          </p:cNvPr>
          <p:cNvSpPr>
            <a:spLocks noGrp="1"/>
          </p:cNvSpPr>
          <p:nvPr>
            <p:ph idx="1"/>
          </p:nvPr>
        </p:nvSpPr>
        <p:spPr>
          <a:xfrm>
            <a:off x="457200" y="2468563"/>
            <a:ext cx="8229600" cy="4389437"/>
          </a:xfrm>
        </p:spPr>
        <p:txBody>
          <a:bodyPr/>
          <a:lstStyle/>
          <a:p>
            <a:pPr marL="0" indent="0" algn="ctr">
              <a:buFont typeface="Wingdings 2" panose="05020102010507070707" pitchFamily="18" charset="2"/>
              <a:buNone/>
            </a:pPr>
            <a:r>
              <a:rPr lang="en-US" altLang="en-US" b="1" dirty="0"/>
              <a:t>St. Farnan’s is a school community which strives to be </a:t>
            </a:r>
            <a:r>
              <a:rPr lang="en-US" altLang="en-US" b="1" u="sng" dirty="0"/>
              <a:t>inclusive and caring</a:t>
            </a:r>
            <a:r>
              <a:rPr lang="en-US" altLang="en-US" b="1" dirty="0"/>
              <a:t>.</a:t>
            </a:r>
          </a:p>
          <a:p>
            <a:pPr marL="0" indent="0" algn="ctr">
              <a:buFont typeface="Wingdings 2" panose="05020102010507070707" pitchFamily="18" charset="2"/>
              <a:buNone/>
            </a:pPr>
            <a:r>
              <a:rPr lang="en-US" altLang="en-US" dirty="0"/>
              <a:t/>
            </a:r>
            <a:br>
              <a:rPr lang="en-US" altLang="en-US" dirty="0"/>
            </a:br>
            <a:r>
              <a:rPr lang="en-US" altLang="en-US" b="1" dirty="0"/>
              <a:t>We aim to develop all students to reach their full potential, personally, academically and spiritually, so</a:t>
            </a:r>
            <a:r>
              <a:rPr lang="en-US" altLang="en-US" dirty="0"/>
              <a:t> </a:t>
            </a:r>
            <a:r>
              <a:rPr lang="en-US" altLang="en-US" b="1" dirty="0"/>
              <a:t>that they may enrich the school and wider community.</a:t>
            </a:r>
            <a:endParaRPr lang="en-GB"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979EC33-6D60-42C9-AFC8-58E8C96AC2A5}"/>
              </a:ext>
            </a:extLst>
          </p:cNvPr>
          <p:cNvSpPr>
            <a:spLocks noGrp="1"/>
          </p:cNvSpPr>
          <p:nvPr>
            <p:ph type="title"/>
          </p:nvPr>
        </p:nvSpPr>
        <p:spPr>
          <a:xfrm>
            <a:off x="457200" y="704850"/>
            <a:ext cx="8229600" cy="923925"/>
          </a:xfrm>
        </p:spPr>
        <p:txBody>
          <a:bodyPr/>
          <a:lstStyle/>
          <a:p>
            <a:pPr eaLnBrk="1" hangingPunct="1"/>
            <a:r>
              <a:rPr lang="en-IE" altLang="en-US"/>
              <a:t>Support people and structures</a:t>
            </a:r>
          </a:p>
        </p:txBody>
      </p:sp>
      <p:sp>
        <p:nvSpPr>
          <p:cNvPr id="12291" name="Content Placeholder 2">
            <a:extLst>
              <a:ext uri="{FF2B5EF4-FFF2-40B4-BE49-F238E27FC236}">
                <a16:creationId xmlns:a16="http://schemas.microsoft.com/office/drawing/2014/main" id="{0E0A1AE1-0873-47E4-BDF9-B7EB70A4AD27}"/>
              </a:ext>
            </a:extLst>
          </p:cNvPr>
          <p:cNvSpPr>
            <a:spLocks noGrp="1"/>
          </p:cNvSpPr>
          <p:nvPr>
            <p:ph idx="1"/>
          </p:nvPr>
        </p:nvSpPr>
        <p:spPr>
          <a:xfrm>
            <a:off x="457200" y="1844824"/>
            <a:ext cx="8229600" cy="4752528"/>
          </a:xfrm>
        </p:spPr>
        <p:txBody>
          <a:bodyPr/>
          <a:lstStyle/>
          <a:p>
            <a:pPr eaLnBrk="1" hangingPunct="1"/>
            <a:r>
              <a:rPr lang="en-GB" altLang="en-US" dirty="0"/>
              <a:t>Year Head &amp; Tutor Team</a:t>
            </a:r>
          </a:p>
          <a:p>
            <a:pPr eaLnBrk="1" hangingPunct="1"/>
            <a:r>
              <a:rPr lang="en-GB" altLang="en-US" dirty="0"/>
              <a:t>Guidance </a:t>
            </a:r>
            <a:r>
              <a:rPr lang="en-GB" altLang="en-US" dirty="0" smtClean="0"/>
              <a:t>Counsellor – Ms Anita Cleary</a:t>
            </a:r>
          </a:p>
          <a:p>
            <a:pPr eaLnBrk="1" hangingPunct="1"/>
            <a:r>
              <a:rPr lang="en-GB" altLang="en-US" dirty="0" smtClean="0"/>
              <a:t>Counsellor - Ms </a:t>
            </a:r>
            <a:r>
              <a:rPr lang="en-GB" altLang="en-US" dirty="0"/>
              <a:t>Annette </a:t>
            </a:r>
            <a:r>
              <a:rPr lang="en-GB" altLang="en-US" dirty="0" smtClean="0"/>
              <a:t>Duggan</a:t>
            </a:r>
          </a:p>
          <a:p>
            <a:pPr eaLnBrk="1" hangingPunct="1"/>
            <a:r>
              <a:rPr lang="en-GB" altLang="en-US" dirty="0" smtClean="0"/>
              <a:t>Care Team</a:t>
            </a:r>
            <a:endParaRPr lang="en-GB" altLang="en-US" dirty="0"/>
          </a:p>
          <a:p>
            <a:pPr eaLnBrk="1" hangingPunct="1"/>
            <a:r>
              <a:rPr lang="en-GB" altLang="en-US" dirty="0"/>
              <a:t>Resource Department including ASD &amp; MLU rooms</a:t>
            </a:r>
            <a:endParaRPr lang="en-IE" altLang="en-US" dirty="0"/>
          </a:p>
          <a:p>
            <a:pPr eaLnBrk="1" hangingPunct="1"/>
            <a:r>
              <a:rPr lang="en-GB" altLang="en-US" dirty="0"/>
              <a:t>Prefect </a:t>
            </a:r>
            <a:r>
              <a:rPr lang="en-GB" altLang="en-US" dirty="0" smtClean="0"/>
              <a:t>Team (6</a:t>
            </a:r>
            <a:r>
              <a:rPr lang="en-GB" altLang="en-US" baseline="30000" dirty="0" smtClean="0"/>
              <a:t>th</a:t>
            </a:r>
            <a:r>
              <a:rPr lang="en-GB" altLang="en-US" dirty="0" smtClean="0"/>
              <a:t> </a:t>
            </a:r>
            <a:r>
              <a:rPr lang="en-GB" altLang="en-US" dirty="0"/>
              <a:t>year</a:t>
            </a:r>
            <a:r>
              <a:rPr lang="en-GB" altLang="en-US" dirty="0" smtClean="0"/>
              <a:t>) &amp; 5</a:t>
            </a:r>
            <a:r>
              <a:rPr lang="en-GB" altLang="en-US" baseline="30000" dirty="0" smtClean="0"/>
              <a:t>th</a:t>
            </a:r>
            <a:r>
              <a:rPr lang="en-GB" altLang="en-US" dirty="0" smtClean="0"/>
              <a:t> year mentors to 1</a:t>
            </a:r>
            <a:r>
              <a:rPr lang="en-GB" altLang="en-US" baseline="30000" dirty="0" smtClean="0"/>
              <a:t>st</a:t>
            </a:r>
            <a:r>
              <a:rPr lang="en-GB" altLang="en-US" dirty="0" smtClean="0"/>
              <a:t> years</a:t>
            </a:r>
            <a:endParaRPr lang="en-IE" altLang="en-US" dirty="0"/>
          </a:p>
          <a:p>
            <a:pPr eaLnBrk="1" hangingPunct="1"/>
            <a:r>
              <a:rPr lang="en-GB" altLang="en-US" dirty="0"/>
              <a:t>Parents’ Association </a:t>
            </a:r>
            <a:r>
              <a:rPr lang="en-GB" altLang="en-US" dirty="0" smtClean="0"/>
              <a:t>Representatives</a:t>
            </a:r>
            <a:endParaRPr lang="en-IE" altLang="en-US" dirty="0"/>
          </a:p>
          <a:p>
            <a:pPr eaLnBrk="1" hangingPunct="1"/>
            <a:r>
              <a:rPr lang="en-GB" altLang="en-US" dirty="0"/>
              <a:t>Student Council (Reps from each year group)</a:t>
            </a:r>
          </a:p>
          <a:p>
            <a:pPr eaLnBrk="1" hangingPunct="1"/>
            <a:r>
              <a:rPr lang="en-GB" altLang="en-US" dirty="0"/>
              <a:t>Board of </a:t>
            </a:r>
            <a:r>
              <a:rPr lang="en-GB" altLang="en-US" dirty="0" smtClean="0"/>
              <a:t>Management – Cllr. Brendan Weld (Chair)</a:t>
            </a:r>
            <a:endParaRPr lang="en-GB" altLang="en-US" dirty="0"/>
          </a:p>
          <a:p>
            <a:pPr eaLnBrk="1" hangingPunct="1"/>
            <a:r>
              <a:rPr lang="en-GB" altLang="en-US" dirty="0"/>
              <a:t>Kildare &amp; Wicklow ETB (Education &amp; Training Board)</a:t>
            </a:r>
            <a:endParaRPr lang="en-IE" altLang="en-US" dirty="0"/>
          </a:p>
          <a:p>
            <a:pPr eaLnBrk="1" hangingPunct="1"/>
            <a:endParaRPr lang="en-IE" alt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44C74AE87D314F96DE58022FEB9F38" ma:contentTypeVersion="14" ma:contentTypeDescription="Create a new document." ma:contentTypeScope="" ma:versionID="4ca2cf681039882ceaac62ec956b43d4">
  <xsd:schema xmlns:xsd="http://www.w3.org/2001/XMLSchema" xmlns:xs="http://www.w3.org/2001/XMLSchema" xmlns:p="http://schemas.microsoft.com/office/2006/metadata/properties" xmlns:ns3="e4034a69-efbc-42b3-bc88-6e4f76e64e09" xmlns:ns4="3a881d83-11e1-4a93-b8ef-19e8c82790ee" targetNamespace="http://schemas.microsoft.com/office/2006/metadata/properties" ma:root="true" ma:fieldsID="413b2c0dd549709deb1b28f6c63533b5" ns3:_="" ns4:_="">
    <xsd:import namespace="e4034a69-efbc-42b3-bc88-6e4f76e64e09"/>
    <xsd:import namespace="3a881d83-11e1-4a93-b8ef-19e8c82790e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034a69-efbc-42b3-bc88-6e4f76e64e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881d83-11e1-4a93-b8ef-19e8c82790e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DEE284-ECDE-4B4E-BD7B-85AE8716B184}">
  <ds:schemaRefs>
    <ds:schemaRef ds:uri="http://schemas.microsoft.com/sharepoint/v3/contenttype/forms"/>
  </ds:schemaRefs>
</ds:datastoreItem>
</file>

<file path=customXml/itemProps2.xml><?xml version="1.0" encoding="utf-8"?>
<ds:datastoreItem xmlns:ds="http://schemas.openxmlformats.org/officeDocument/2006/customXml" ds:itemID="{75FE57FD-A3B2-4BD7-9464-6D40EA327E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034a69-efbc-42b3-bc88-6e4f76e64e09"/>
    <ds:schemaRef ds:uri="3a881d83-11e1-4a93-b8ef-19e8c82790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Flow</Template>
  <TotalTime>5553</TotalTime>
  <Words>2186</Words>
  <Application>Microsoft Office PowerPoint</Application>
  <PresentationFormat>On-screen Show (4:3)</PresentationFormat>
  <Paragraphs>294</Paragraphs>
  <Slides>47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Constantia</vt:lpstr>
      <vt:lpstr>Wingdings</vt:lpstr>
      <vt:lpstr>Wingdings 2</vt:lpstr>
      <vt:lpstr>Flow</vt:lpstr>
      <vt:lpstr>PowerPoint Presentation</vt:lpstr>
      <vt:lpstr>People</vt:lpstr>
      <vt:lpstr>What is an ETB school?</vt:lpstr>
      <vt:lpstr>PowerPoint Presentation</vt:lpstr>
      <vt:lpstr>PowerPoint Presentation</vt:lpstr>
      <vt:lpstr>What is in your Folder?</vt:lpstr>
      <vt:lpstr>  Purpose of evening </vt:lpstr>
      <vt:lpstr>Mission Statement St Farnan’s PPS</vt:lpstr>
      <vt:lpstr>Support people and structures</vt:lpstr>
      <vt:lpstr>Guidance Service</vt:lpstr>
      <vt:lpstr>Social Media</vt:lpstr>
      <vt:lpstr>Anti-Bullying (including cyber-bullying)</vt:lpstr>
      <vt:lpstr>Prosperous Community College</vt:lpstr>
      <vt:lpstr>Prosperous Community College</vt:lpstr>
      <vt:lpstr>Finance</vt:lpstr>
      <vt:lpstr>TIMETABLE OPTIONS </vt:lpstr>
      <vt:lpstr>Timetabling &amp; Options</vt:lpstr>
      <vt:lpstr>Junior Cycle Curriculum: </vt:lpstr>
      <vt:lpstr>Timetabling of Support Classes:</vt:lpstr>
      <vt:lpstr>PowerPoint Presentation</vt:lpstr>
      <vt:lpstr>Ms. Iseult O’Donoghue  S.E.N. Coordinator Mainstream</vt:lpstr>
      <vt:lpstr>Support for Additional and Special Education Needs in St Farnan’s PPS.</vt:lpstr>
      <vt:lpstr>Support Provision in St Farnan’s PPS</vt:lpstr>
      <vt:lpstr>Support Provision in St Farnan’s PPS</vt:lpstr>
      <vt:lpstr>Support for Additional and Special Education Needs in St Farnan’s PPS.</vt:lpstr>
      <vt:lpstr>Support for Additional and Special Education Needs in St Farnan’s PPS.</vt:lpstr>
      <vt:lpstr>Information from Parents </vt:lpstr>
      <vt:lpstr>Support for Additional and Special Education Needs in St Farnan’s PPS.</vt:lpstr>
      <vt:lpstr>Ms. Anna Bourke  Year Head</vt:lpstr>
      <vt:lpstr>Challenges for 1st Years</vt:lpstr>
      <vt:lpstr>What Can Parents Do</vt:lpstr>
      <vt:lpstr>St. Farnan’s Positive Behaviour Code </vt:lpstr>
      <vt:lpstr>Uniform</vt:lpstr>
      <vt:lpstr>Use of journal</vt:lpstr>
      <vt:lpstr>Getting the basics right!</vt:lpstr>
      <vt:lpstr>Extra Curricular</vt:lpstr>
      <vt:lpstr>Ms. Jennifer Reilly  Home School Community Liasion  Transition to second level school Coordinator</vt:lpstr>
      <vt:lpstr>Making the transition from primary to secondary school</vt:lpstr>
      <vt:lpstr>Pastoral care structure</vt:lpstr>
      <vt:lpstr>Attendance and punctuality - HSCL</vt:lpstr>
      <vt:lpstr>Mr. John Cleary  Deputy Principal</vt:lpstr>
      <vt:lpstr>Student Voice</vt:lpstr>
      <vt:lpstr>Principal’s Notes</vt:lpstr>
      <vt:lpstr>Principal’s Notes 2</vt:lpstr>
      <vt:lpstr>Finances</vt:lpstr>
      <vt:lpstr>Vsware for Parents/Guardians</vt:lpstr>
      <vt:lpstr>PowerPoint Presentation</vt:lpstr>
    </vt:vector>
  </TitlesOfParts>
  <Company>Lucan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Birnie</dc:creator>
  <cp:lastModifiedBy>Andrew Purcell</cp:lastModifiedBy>
  <cp:revision>91</cp:revision>
  <cp:lastPrinted>2023-05-18T15:27:44Z</cp:lastPrinted>
  <dcterms:created xsi:type="dcterms:W3CDTF">2013-09-30T10:30:06Z</dcterms:created>
  <dcterms:modified xsi:type="dcterms:W3CDTF">2023-06-26T15:34:14Z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0x0101000244C74AE87D314F96DE58022FEB9F38</vt:lpwstr>
  </property>
</Properties>
</file>